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5"/>
  </p:notesMasterIdLst>
  <p:handoutMasterIdLst>
    <p:handoutMasterId r:id="rId46"/>
  </p:handoutMasterIdLst>
  <p:sldIdLst>
    <p:sldId id="1065" r:id="rId2"/>
    <p:sldId id="1281" r:id="rId3"/>
    <p:sldId id="1318" r:id="rId4"/>
    <p:sldId id="1280" r:id="rId5"/>
    <p:sldId id="1311" r:id="rId6"/>
    <p:sldId id="1310" r:id="rId7"/>
    <p:sldId id="1309" r:id="rId8"/>
    <p:sldId id="1293" r:id="rId9"/>
    <p:sldId id="1290" r:id="rId10"/>
    <p:sldId id="1312" r:id="rId11"/>
    <p:sldId id="1292" r:id="rId12"/>
    <p:sldId id="1295" r:id="rId13"/>
    <p:sldId id="1294" r:id="rId14"/>
    <p:sldId id="1285" r:id="rId15"/>
    <p:sldId id="1300" r:id="rId16"/>
    <p:sldId id="1297" r:id="rId17"/>
    <p:sldId id="1320" r:id="rId18"/>
    <p:sldId id="1319" r:id="rId19"/>
    <p:sldId id="1298" r:id="rId20"/>
    <p:sldId id="1321" r:id="rId21"/>
    <p:sldId id="1322" r:id="rId22"/>
    <p:sldId id="1296" r:id="rId23"/>
    <p:sldId id="1306" r:id="rId24"/>
    <p:sldId id="1314" r:id="rId25"/>
    <p:sldId id="1315" r:id="rId26"/>
    <p:sldId id="1316" r:id="rId27"/>
    <p:sldId id="1330" r:id="rId28"/>
    <p:sldId id="1329" r:id="rId29"/>
    <p:sldId id="1333" r:id="rId30"/>
    <p:sldId id="1332" r:id="rId31"/>
    <p:sldId id="1331" r:id="rId32"/>
    <p:sldId id="1335" r:id="rId33"/>
    <p:sldId id="1313" r:id="rId34"/>
    <p:sldId id="1334" r:id="rId35"/>
    <p:sldId id="1323" r:id="rId36"/>
    <p:sldId id="1340" r:id="rId37"/>
    <p:sldId id="1324" r:id="rId38"/>
    <p:sldId id="1325" r:id="rId39"/>
    <p:sldId id="1338" r:id="rId40"/>
    <p:sldId id="1337" r:id="rId41"/>
    <p:sldId id="1339" r:id="rId42"/>
    <p:sldId id="1336" r:id="rId43"/>
    <p:sldId id="1286" r:id="rId44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FF"/>
    <a:srgbClr val="154F3D"/>
    <a:srgbClr val="4D8A77"/>
    <a:srgbClr val="F9F9F9"/>
    <a:srgbClr val="DDDDDD"/>
    <a:srgbClr val="66FF33"/>
    <a:srgbClr val="DA9710"/>
    <a:srgbClr val="FF7C80"/>
    <a:srgbClr val="EEA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6947" autoAdjust="0"/>
  </p:normalViewPr>
  <p:slideViewPr>
    <p:cSldViewPr>
      <p:cViewPr varScale="1">
        <p:scale>
          <a:sx n="97" d="100"/>
          <a:sy n="97" d="100"/>
        </p:scale>
        <p:origin x="63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6C53A1-33B7-416C-B644-50FFB3F9293A}" type="datetimeFigureOut">
              <a:rPr lang="ru-RU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9C08B0A1-2135-4465-874E-E27EC21A6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75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fld id="{B256DE17-7695-497A-8B0C-F3FB1D9C27FA}" type="datetimeFigureOut">
              <a:rPr lang="ru-RU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2263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fld id="{4F7D3F1E-A546-444E-93E4-9FC3D1A899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8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760D-2AD7-453D-9277-799CFD395A80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553B8-8DE2-4669-9383-F797E2BB1D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00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78B0-D996-42BC-8D84-C68BE63B3BF8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8C8C-DB15-43B6-8C0A-8C6A422E5C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88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4EEE-886C-4AD5-B8B2-4BC9F35876A9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F1CF-1053-4D5D-AB1A-32495CD7E0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86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BFCB-18A7-4C44-BF0E-D4AC084C8FCC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5792-CA0D-49E1-80C9-5CB729B0C5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05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825C-E2E1-4924-AE5C-021D8CC0E4FA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017B5-F296-46C6-8F68-2F6697F0214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98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31E4-C7D4-4704-8F05-BF69FA8D5EFC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2895-01DC-4C26-A0E1-69E19F33DD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86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8992-DC6D-465A-B2F9-707E21BAC16B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C6F34-FCF3-4B5E-BE47-122EFA1B78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48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63-5810-4C10-AEB0-3A94673CB021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1663-8784-4C83-81C6-F6D864489C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0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8078-FE19-48B3-8EBD-91E6EEB9EE5B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13EAB-5AD3-49A1-A4F5-1E217C62FD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15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7E51-3097-499A-A6E3-2EB3459BA955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4092C-FCC8-4CCD-80FB-9F3CF370AC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38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17C2-E9B5-40BA-9C33-3441D30D695D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D9CE-442F-4E59-ADDE-0D38D49F38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72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1900E-F22B-4AD4-B34D-63DCF6B3A33F}" type="datetime1">
              <a:rPr lang="ru-RU" smtClean="0"/>
              <a:pPr>
                <a:defRPr/>
              </a:pPr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2B1BC5-EB7F-4B72-99A2-35155D78327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4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6976" y="377723"/>
            <a:ext cx="603977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195736" y="152669"/>
            <a:ext cx="62727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888931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857502"/>
            <a:ext cx="5524536" cy="216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7620" y="2894792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8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18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ИНДИРА РАЗУДИНОВНА </a:t>
            </a:r>
            <a:r>
              <a:rPr lang="ru-RU" sz="18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Зиятова</a:t>
            </a:r>
            <a:endParaRPr lang="ru-RU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4143386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     ПСИХОЛОГ МБУ ГЦ ПСС «ИНДИГО»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223" y="1142990"/>
            <a:ext cx="7643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ВЕБИНАР: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Привязанность в детско-родительских отношениях.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Что важно знать специалисту, работающему с семьей в трудной жизненной ситуации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811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267744" y="206366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pic>
        <p:nvPicPr>
          <p:cNvPr id="35842" name="Picture 2" descr="Джон Боулби (26 февраля 1907– 2 сентября 1990) британский психолог, психиатр, специалист в обла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071552"/>
            <a:ext cx="814393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5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2801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267744" y="206366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0798" y="377723"/>
            <a:ext cx="489790" cy="373569"/>
          </a:xfrm>
          <a:prstGeom prst="rect">
            <a:avLst/>
          </a:prstGeom>
        </p:spPr>
      </p:pic>
      <p:pic>
        <p:nvPicPr>
          <p:cNvPr id="13314" name="Picture 2" descr="Создание и разрушение эмоциональных связе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071552"/>
            <a:ext cx="8143932" cy="38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5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759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042768" y="169503"/>
            <a:ext cx="670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sp>
        <p:nvSpPr>
          <p:cNvPr id="12290" name="AutoShape 2" descr="Мэри Эйнсуорт: Паттерны привязан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Мэри Эйнсуорт: Паттерны привязан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Мэри Эйнсуорт: Паттерны привязан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Мэри Эйнсуорт: Паттерны привязан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Мэри Эйнсуорт: Паттерны привязан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Методики оценки детско-материнской привязанности в работах Мэри Эйнсвор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071552"/>
            <a:ext cx="7929618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825" y="365539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042768" y="169503"/>
            <a:ext cx="670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sp>
        <p:nvSpPr>
          <p:cNvPr id="21506" name="AutoShape 2" descr="http://img-fotki.yandex.ru/get/9217/144337373.69/0_b6ee4_da5cc6a3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://img-fotki.yandex.ru/get/9217/144337373.69/0_b6ee4_da5cc6a3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img-fotki.yandex.ru/get/9217/144337373.69/0_b6ee4_da5cc6a3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img-fotki.yandex.ru/get/9217/144337373.69/0_b6ee4_da5cc6a3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Классификация типов привязанно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071552"/>
            <a:ext cx="7929618" cy="3837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4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3" y="377723"/>
            <a:ext cx="595725" cy="454367"/>
          </a:xfrm>
          <a:prstGeom prst="rect">
            <a:avLst/>
          </a:prstGeom>
        </p:spPr>
      </p:pic>
      <p:sp>
        <p:nvSpPr>
          <p:cNvPr id="17410" name="AutoShape 2" descr="https://srazu.pro/wp-content/uploads/2019/10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srazu.pro/wp-content/uploads/2019/10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645418" y="8072476"/>
            <a:ext cx="24288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Старайтесь употреблять регулярно только полезную пищу и достаточно времени уделять отдыху. Невозможно оставаться позитивным, если ваши энергетические запасы в организме исчерпаны, и вы находитесь в разболтанном состоянии.</a:t>
            </a:r>
          </a:p>
          <a:p>
            <a:endParaRPr lang="ru-RU" dirty="0"/>
          </a:p>
        </p:txBody>
      </p:sp>
      <p:pic>
        <p:nvPicPr>
          <p:cNvPr id="7170" name="Picture 2" descr="ТИПЫ ПРИВЯЗАННО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071552"/>
            <a:ext cx="7358113" cy="3745612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7715272" y="4500576"/>
            <a:ext cx="285752" cy="214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3" y="377723"/>
            <a:ext cx="595725" cy="454367"/>
          </a:xfrm>
          <a:prstGeom prst="rect">
            <a:avLst/>
          </a:prstGeom>
        </p:spPr>
      </p:pic>
      <p:sp>
        <p:nvSpPr>
          <p:cNvPr id="20482" name="AutoShape 2" descr="https://nataniell.ru/wp-content/uploads/2017/07/1499247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nataniell.ru/wp-content/uploads/2017/07/1499247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nataniell.ru/wp-content/uploads/2017/07/1499247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ДЕЖНЫ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142990"/>
            <a:ext cx="8001056" cy="362256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7715272" y="4500576"/>
            <a:ext cx="357190" cy="142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2" name="Picture 12" descr="Изменения в поведении Сонливость или бессонниц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98" y="5478705"/>
            <a:ext cx="1214899" cy="6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715272" y="4500576"/>
            <a:ext cx="428628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4429138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presentacii.ru/documents_4/0c251f75e0737253b3a578722780da7f/img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071552"/>
            <a:ext cx="7358114" cy="385765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flipH="1">
            <a:off x="7429520" y="4643452"/>
            <a:ext cx="214314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2" name="Picture 12" descr="Изменения в поведении Сонливость или бессонниц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98" y="5478705"/>
            <a:ext cx="1214899" cy="6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715272" y="4500576"/>
            <a:ext cx="428628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4429138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s://presentacii.ru/documents_4/0c251f75e0737253b3a578722780da7f/img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1071552"/>
            <a:ext cx="7929618" cy="37147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858148" y="4500576"/>
            <a:ext cx="21431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2" name="Picture 12" descr="Изменения в поведении Сонливость или бессонниц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98" y="5478705"/>
            <a:ext cx="1214899" cy="6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pic>
        <p:nvPicPr>
          <p:cNvPr id="6146" name="Picture 2" descr="ТРЕВОЖНО-АМБИВАЛЕНТНЫ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1142990"/>
            <a:ext cx="7715304" cy="364333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7715272" y="4500576"/>
            <a:ext cx="428628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4429138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273716"/>
            <a:ext cx="654846" cy="49945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4500576"/>
            <a:ext cx="714380" cy="357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presentacii.ru/documents_4/0c251f75e0737253b3a578722780da7f/img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071552"/>
            <a:ext cx="8001056" cy="385765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786710" y="464345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931" y="362367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042768" y="169503"/>
            <a:ext cx="670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071552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Содержание: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14292"/>
              </p:ext>
            </p:extLst>
          </p:nvPr>
        </p:nvGraphicFramePr>
        <p:xfrm>
          <a:off x="500034" y="1071552"/>
          <a:ext cx="8143932" cy="284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5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Понятие</a:t>
                      </a:r>
                      <a:r>
                        <a:rPr lang="ru-RU" sz="1100" baseline="0" dirty="0" smtClean="0"/>
                        <a:t> привязанности. Программа заложенная природой.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Вклад великих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исследователей в проблему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привязанности: Д.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Боулби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М. </a:t>
                      </a:r>
                      <a:r>
                        <a:rPr lang="ru-RU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Солтер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и др..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5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Типы привязанности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их проявления в жизни ребенка и взрослого.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«нарушенная привязанность»?  Типы НП. Симптомы и следствия.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5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«расстройство привязанности»? Как реабилитировать РП?</a:t>
                      </a:r>
                      <a:endParaRPr lang="ru-RU" sz="1100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554"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Стратегии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помощи.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Принципы «терапевтического» воспитания.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3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273716"/>
            <a:ext cx="654846" cy="499459"/>
          </a:xfrm>
          <a:prstGeom prst="rect">
            <a:avLst/>
          </a:prstGeom>
        </p:spPr>
      </p:pic>
      <p:pic>
        <p:nvPicPr>
          <p:cNvPr id="5122" name="Picture 2" descr="ИЗБЕГАЮЩИ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071552"/>
            <a:ext cx="8001056" cy="378621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7572396" y="4500576"/>
            <a:ext cx="714380" cy="357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273716"/>
            <a:ext cx="654846" cy="49945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572396" y="4500576"/>
            <a:ext cx="714380" cy="357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https://presentacii.ru/documents_4/0c251f75e0737253b3a578722780da7f/img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044681"/>
            <a:ext cx="8001056" cy="3670209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7858148" y="4429138"/>
            <a:ext cx="214314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pic>
        <p:nvPicPr>
          <p:cNvPr id="4098" name="Picture 2" descr="ДЕЗОРГАНИЗУЮЩИ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071552"/>
            <a:ext cx="7715304" cy="371477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7572396" y="4500576"/>
            <a:ext cx="428628" cy="285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Признаки возможного расстройства привязанно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142990"/>
            <a:ext cx="7786742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Расстройства привязанности у дете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071552"/>
            <a:ext cx="7143800" cy="3728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Симптомы Список можно продолжить! Низкая самооценка Чрезмерно нуждающиеся и эмоционально зависимые Деструктивны: по отношению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071552"/>
            <a:ext cx="771530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НАРУШЕНИЕ ПРИВЯЗАННО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071552"/>
            <a:ext cx="700092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Типы нарушенной привязанности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214428"/>
            <a:ext cx="7858180" cy="3571900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642910" y="4143386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Негативн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142990"/>
            <a:ext cx="7072362" cy="3643338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1214414" y="4071948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 descr="Амбивалентн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071552"/>
            <a:ext cx="7429552" cy="3837142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714348" y="457201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230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267744" y="183058"/>
            <a:ext cx="633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0354" y="4556036"/>
            <a:ext cx="40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8464" y="4527002"/>
            <a:ext cx="3955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40" y="361406"/>
            <a:ext cx="545746" cy="416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107155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Что такое привязанность?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000114"/>
            <a:ext cx="8286808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9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6" name="Picture 2" descr="Избегающ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071552"/>
            <a:ext cx="807249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Размыт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071552"/>
            <a:ext cx="771530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4" name="Picture 2" descr="Дезорганизованн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071552"/>
            <a:ext cx="807249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Признаки возможного расстройства привязанно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071552"/>
            <a:ext cx="6858048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142990"/>
            <a:ext cx="8001056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Тестовые методики </a:t>
            </a:r>
          </a:p>
          <a:p>
            <a:pPr algn="ctr"/>
            <a:r>
              <a:rPr lang="ru-RU" dirty="0" smtClean="0"/>
              <a:t>• Шкала </a:t>
            </a:r>
            <a:r>
              <a:rPr lang="ru-RU" dirty="0" err="1" smtClean="0"/>
              <a:t>К.Кернс</a:t>
            </a:r>
            <a:r>
              <a:rPr lang="ru-RU" dirty="0" smtClean="0"/>
              <a:t> на определение надежности привязанности ребенка к матери </a:t>
            </a:r>
          </a:p>
          <a:p>
            <a:pPr algn="ctr"/>
            <a:r>
              <a:rPr lang="ru-RU" dirty="0" smtClean="0"/>
              <a:t>• Шкала привязанности ребенка к членам своей семьи </a:t>
            </a:r>
          </a:p>
          <a:p>
            <a:pPr algn="ctr"/>
            <a:r>
              <a:rPr lang="ru-RU" dirty="0" smtClean="0"/>
              <a:t>• Методика выявления особенностей идентификации детей с родителями И. Захаров)</a:t>
            </a:r>
          </a:p>
          <a:p>
            <a:pPr algn="ctr"/>
            <a:r>
              <a:rPr lang="ru-RU" dirty="0" smtClean="0"/>
              <a:t> • Проективные методики </a:t>
            </a:r>
          </a:p>
          <a:p>
            <a:pPr algn="ctr"/>
            <a:r>
              <a:rPr lang="ru-RU" dirty="0" smtClean="0"/>
              <a:t>• </a:t>
            </a:r>
            <a:r>
              <a:rPr lang="ru-RU" dirty="0" err="1" smtClean="0"/>
              <a:t>Интерпретативный</a:t>
            </a:r>
            <a:r>
              <a:rPr lang="ru-RU" dirty="0" smtClean="0"/>
              <a:t> тест «Грустная мама»</a:t>
            </a:r>
          </a:p>
          <a:p>
            <a:pPr algn="ctr"/>
            <a:r>
              <a:rPr lang="ru-RU" dirty="0" smtClean="0"/>
              <a:t> • Проективная методика Н. Каплан для определения особенностей эмоциональной привязанности </a:t>
            </a:r>
          </a:p>
          <a:p>
            <a:pPr algn="ctr"/>
            <a:r>
              <a:rPr lang="ru-RU" dirty="0" smtClean="0"/>
              <a:t>• Методика неоконченных предложений . </a:t>
            </a:r>
          </a:p>
          <a:p>
            <a:pPr algn="ctr"/>
            <a:r>
              <a:rPr lang="ru-RU" dirty="0" smtClean="0"/>
              <a:t>• Тест «СКАЗКА»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142990"/>
            <a:ext cx="7929618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Некоторые виды психотерапии были разработаны специально для решения подобных проблем — более долгосрочная «психотерапия, основанная на привязанности» (</a:t>
            </a:r>
            <a:r>
              <a:rPr lang="ru-RU" dirty="0" err="1" smtClean="0"/>
              <a:t>attention-based</a:t>
            </a:r>
            <a:r>
              <a:rPr lang="ru-RU" dirty="0" smtClean="0"/>
              <a:t> </a:t>
            </a:r>
            <a:r>
              <a:rPr lang="ru-RU" dirty="0" err="1" smtClean="0"/>
              <a:t>therapy</a:t>
            </a:r>
            <a:r>
              <a:rPr lang="ru-RU" dirty="0" smtClean="0"/>
              <a:t>), отпочковавшаяся от психоанализа, и более краткосрочная эмоционально фокусированная терапия, представляющая собой </a:t>
            </a:r>
            <a:r>
              <a:rPr lang="ru-RU" dirty="0" err="1" smtClean="0"/>
              <a:t>микс</a:t>
            </a:r>
            <a:r>
              <a:rPr lang="ru-RU" dirty="0" smtClean="0"/>
              <a:t> из методов </a:t>
            </a:r>
            <a:r>
              <a:rPr lang="ru-RU" dirty="0" err="1" smtClean="0"/>
              <a:t>гештальт</a:t>
            </a:r>
            <a:r>
              <a:rPr lang="ru-RU" dirty="0" smtClean="0"/>
              <a:t>-, личностно ориентированной и других видов терапии.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142990"/>
            <a:ext cx="7929618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Терапия нарушений привязанности у взрослого хорошо чтобы была долгосрочной. Поскольку речь о внутреннем ребенке, которого в свое время отвергли. То краткосрочные контакты могут восприниматься, как повторение прерываний привязанности в детстве. С другой стороны, тревога может быть уменьшена, если терапевт озвучивает, что работа может состоять и из более коротких серий встреч. И что терапевт готов будет продолжить работу и после перерывов. Что терапевт находится в доступе. 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Помощь детям с РП Некоторые идеи и советы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071552"/>
            <a:ext cx="8072494" cy="37195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1785932"/>
            <a:ext cx="2329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85000"/>
                  </a:schemeClr>
                </a:solidFill>
              </a:rPr>
              <a:t>(Расстройство привязанности)</a:t>
            </a:r>
            <a:endParaRPr lang="ru-RU" sz="105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Пять нужд ребенка Безопасность Значимость Границы Общество Креативность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142990"/>
            <a:ext cx="7286676" cy="3640280"/>
          </a:xfrm>
          <a:prstGeom prst="rect">
            <a:avLst/>
          </a:prstGeom>
          <a:noFill/>
        </p:spPr>
      </p:pic>
      <p:pic>
        <p:nvPicPr>
          <p:cNvPr id="48132" name="Picture 4" descr="http://anima-vita.ru/wp-content/uploads/2015/01/piramida_maslou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857502"/>
            <a:ext cx="2431022" cy="17940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57290" y="2000246"/>
            <a:ext cx="3286148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Физиологические потребности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Безопасность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Принадлежность и любовь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Общество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Креативность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143386"/>
            <a:ext cx="285752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142990"/>
            <a:ext cx="8001056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Задача специалиста заключается в помощи клиенту в его поисках и исследовании себя, также в том, чтобы фиксировать и обсуждать неизбежное сопротивление.</a:t>
            </a:r>
          </a:p>
          <a:p>
            <a:r>
              <a:rPr lang="ru-RU" dirty="0" smtClean="0"/>
              <a:t>Понимание психологом особенностей теории привязанности и его внутреннее уважение к чувствам привязанности транслируется клиенту через механизм </a:t>
            </a:r>
            <a:r>
              <a:rPr lang="ru-RU" dirty="0" err="1" smtClean="0"/>
              <a:t>идентицикации</a:t>
            </a:r>
            <a:r>
              <a:rPr lang="ru-RU" dirty="0" smtClean="0"/>
              <a:t> (отождествления себя со значимым лицом).</a:t>
            </a:r>
          </a:p>
          <a:p>
            <a:r>
              <a:rPr lang="ru-RU" dirty="0" smtClean="0"/>
              <a:t> Параллельно в терапии присутствует и консультативный аспект, при котором роль психолога заключается в том, чтобы информировать о каких-то более продуктивных паттернах поведения  выстраивания отношений.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811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267744" y="206366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pic>
        <p:nvPicPr>
          <p:cNvPr id="16388" name="Picture 4" descr="https://cf.ppt-online.org/files1/slide/p/px7ZIdg46bLKXeDvYaUsMRl9SOhQif23Jcy5otuHzn/slide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000114"/>
            <a:ext cx="8286808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5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143386"/>
            <a:ext cx="285752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142990"/>
            <a:ext cx="8072494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71604" y="114299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Пути преодоления нарушений привязанности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1857370"/>
            <a:ext cx="70009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1.      Формирование адекватной картины семьи.</a:t>
            </a:r>
          </a:p>
          <a:p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2.      Формирование доверия к миру.</a:t>
            </a:r>
          </a:p>
          <a:p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3.      Консультация специалистов (невропатолога, психолога).</a:t>
            </a:r>
          </a:p>
          <a:p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4.      Методы: </a:t>
            </a:r>
            <a:r>
              <a:rPr lang="ru-RU" sz="1600" i="1" dirty="0" err="1" smtClean="0">
                <a:solidFill>
                  <a:schemeClr val="lt1"/>
                </a:solidFill>
                <a:latin typeface="+mn-lt"/>
                <a:cs typeface="+mn-cs"/>
              </a:rPr>
              <a:t>игротерапия</a:t>
            </a:r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 (проигрывание различных ситуаций </a:t>
            </a:r>
          </a:p>
          <a:p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с игрушками), </a:t>
            </a:r>
            <a:r>
              <a:rPr lang="ru-RU" sz="1600" i="1" dirty="0" err="1" smtClean="0">
                <a:solidFill>
                  <a:schemeClr val="lt1"/>
                </a:solidFill>
                <a:latin typeface="+mn-lt"/>
                <a:cs typeface="+mn-cs"/>
              </a:rPr>
              <a:t>арттерапия</a:t>
            </a:r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, </a:t>
            </a:r>
            <a:r>
              <a:rPr lang="ru-RU" sz="1600" i="1" dirty="0" err="1" smtClean="0">
                <a:solidFill>
                  <a:schemeClr val="lt1"/>
                </a:solidFill>
                <a:latin typeface="+mn-lt"/>
                <a:cs typeface="+mn-cs"/>
              </a:rPr>
              <a:t>сказкотерапия</a:t>
            </a:r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 (сочинение </a:t>
            </a:r>
          </a:p>
          <a:p>
            <a:r>
              <a:rPr lang="ru-RU" sz="1600" i="1" dirty="0" smtClean="0">
                <a:solidFill>
                  <a:schemeClr val="lt1"/>
                </a:solidFill>
                <a:latin typeface="+mn-lt"/>
                <a:cs typeface="+mn-cs"/>
              </a:rPr>
              <a:t>терапевтических историй.)</a:t>
            </a:r>
          </a:p>
          <a:p>
            <a:endParaRPr lang="ru-RU" sz="1600" i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endParaRPr lang="ru-RU" i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endParaRPr lang="ru-RU" i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143386"/>
            <a:ext cx="285752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142990"/>
            <a:ext cx="8072494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1142990"/>
            <a:ext cx="70723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lt1"/>
                </a:solidFill>
              </a:rPr>
              <a:t>Некоторые признаки </a:t>
            </a:r>
            <a:r>
              <a:rPr lang="ru-RU" sz="1400" i="1" dirty="0" err="1" smtClean="0">
                <a:solidFill>
                  <a:schemeClr val="lt1"/>
                </a:solidFill>
              </a:rPr>
              <a:t>сформированности</a:t>
            </a:r>
            <a:r>
              <a:rPr lang="ru-RU" sz="1400" i="1" dirty="0" smtClean="0">
                <a:solidFill>
                  <a:schemeClr val="lt1"/>
                </a:solidFill>
              </a:rPr>
              <a:t> привязанности у ребенка: </a:t>
            </a:r>
          </a:p>
          <a:p>
            <a:pPr lvl="0"/>
            <a:endParaRPr lang="ru-RU" sz="1400" i="1" dirty="0" smtClean="0">
              <a:solidFill>
                <a:schemeClr val="lt1"/>
              </a:solidFill>
            </a:endParaRPr>
          </a:p>
          <a:p>
            <a:pPr lvl="0"/>
            <a:r>
              <a:rPr lang="ru-RU" sz="1000" i="1" dirty="0" smtClean="0">
                <a:solidFill>
                  <a:schemeClr val="lt1"/>
                </a:solidFill>
              </a:rPr>
              <a:t>- ребенок отвечает улыбкой на улыбку;</a:t>
            </a:r>
          </a:p>
          <a:p>
            <a:pPr lvl="0"/>
            <a:endParaRPr lang="ru-RU" sz="1000" i="1" dirty="0" smtClean="0">
              <a:solidFill>
                <a:schemeClr val="lt1"/>
              </a:solidFill>
            </a:endParaRPr>
          </a:p>
          <a:p>
            <a:pPr lvl="0"/>
            <a:r>
              <a:rPr lang="ru-RU" sz="1000" i="1" dirty="0" smtClean="0">
                <a:solidFill>
                  <a:schemeClr val="lt1"/>
                </a:solidFill>
              </a:rPr>
              <a:t>- не боится смотреть в глаза и отвечает взглядом;</a:t>
            </a:r>
          </a:p>
          <a:p>
            <a:pPr lvl="0"/>
            <a:endParaRPr lang="ru-RU" sz="1000" i="1" dirty="0" smtClean="0">
              <a:solidFill>
                <a:schemeClr val="lt1"/>
              </a:solidFill>
            </a:endParaRPr>
          </a:p>
          <a:p>
            <a:pPr lvl="0"/>
            <a:r>
              <a:rPr lang="ru-RU" sz="1000" i="1" dirty="0" smtClean="0">
                <a:solidFill>
                  <a:schemeClr val="lt1"/>
                </a:solidFill>
              </a:rPr>
              <a:t>- стремится быть ближе ко взрослому, особенно когда страшно или больно, </a:t>
            </a:r>
          </a:p>
          <a:p>
            <a:pPr lvl="0"/>
            <a:endParaRPr lang="ru-RU" sz="1000" i="1" dirty="0" smtClean="0">
              <a:solidFill>
                <a:schemeClr val="lt1"/>
              </a:solidFill>
            </a:endParaRPr>
          </a:p>
          <a:p>
            <a:pPr lvl="0"/>
            <a:r>
              <a:rPr lang="ru-RU" sz="1000" i="1" dirty="0" smtClean="0">
                <a:solidFill>
                  <a:schemeClr val="lt1"/>
                </a:solidFill>
              </a:rPr>
              <a:t>- использует родителей как «надежную пристань»;</a:t>
            </a:r>
          </a:p>
          <a:p>
            <a:pPr lvl="0"/>
            <a:endParaRPr lang="ru-RU" sz="1000" i="1" dirty="0" smtClean="0">
              <a:solidFill>
                <a:schemeClr val="lt1"/>
              </a:solidFill>
            </a:endParaRPr>
          </a:p>
          <a:p>
            <a:pPr lvl="0">
              <a:buFontTx/>
              <a:buChar char="-"/>
            </a:pPr>
            <a:r>
              <a:rPr lang="ru-RU" sz="1000" i="1" dirty="0" smtClean="0">
                <a:solidFill>
                  <a:schemeClr val="lt1"/>
                </a:solidFill>
              </a:rPr>
              <a:t>принимает утешения родителей;</a:t>
            </a:r>
          </a:p>
          <a:p>
            <a:pPr lvl="0">
              <a:buFontTx/>
              <a:buChar char="-"/>
            </a:pPr>
            <a:endParaRPr lang="ru-RU" sz="1000" i="1" dirty="0" smtClean="0">
              <a:solidFill>
                <a:schemeClr val="lt1"/>
              </a:solidFill>
            </a:endParaRPr>
          </a:p>
          <a:p>
            <a:pPr lvl="0">
              <a:buFontTx/>
              <a:buChar char="-"/>
            </a:pPr>
            <a:r>
              <a:rPr lang="ru-RU" sz="1000" i="1" dirty="0" smtClean="0">
                <a:solidFill>
                  <a:schemeClr val="lt1"/>
                </a:solidFill>
              </a:rPr>
              <a:t>испытывает соответствующую возрасту тревогу при расставании с родителями;</a:t>
            </a:r>
          </a:p>
          <a:p>
            <a:pPr lvl="0">
              <a:buFontTx/>
              <a:buChar char="-"/>
            </a:pPr>
            <a:endParaRPr lang="ru-RU" sz="1000" i="1" dirty="0" smtClean="0">
              <a:solidFill>
                <a:schemeClr val="lt1"/>
              </a:solidFill>
            </a:endParaRPr>
          </a:p>
          <a:p>
            <a:pPr lvl="0">
              <a:buFontTx/>
              <a:buChar char="-"/>
            </a:pPr>
            <a:r>
              <a:rPr lang="ru-RU" sz="1000" i="1" dirty="0" smtClean="0">
                <a:solidFill>
                  <a:schemeClr val="lt1"/>
                </a:solidFill>
              </a:rPr>
              <a:t>играет, взаимодействуя с родителями;</a:t>
            </a:r>
          </a:p>
          <a:p>
            <a:pPr lvl="0">
              <a:buFontTx/>
              <a:buChar char="-"/>
            </a:pPr>
            <a:endParaRPr lang="ru-RU" sz="1000" i="1" dirty="0" smtClean="0">
              <a:solidFill>
                <a:schemeClr val="lt1"/>
              </a:solidFill>
            </a:endParaRPr>
          </a:p>
          <a:p>
            <a:pPr lvl="0">
              <a:buFontTx/>
              <a:buChar char="-"/>
            </a:pPr>
            <a:r>
              <a:rPr lang="ru-RU" sz="1000" i="1" dirty="0" smtClean="0">
                <a:solidFill>
                  <a:schemeClr val="lt1"/>
                </a:solidFill>
              </a:rPr>
              <a:t>испытывает соответствующую возрасту боязнь незнакомых людей;</a:t>
            </a:r>
          </a:p>
          <a:p>
            <a:pPr lvl="0">
              <a:buFontTx/>
              <a:buChar char="-"/>
            </a:pPr>
            <a:endParaRPr lang="ru-RU" sz="1000" i="1" dirty="0" smtClean="0">
              <a:solidFill>
                <a:schemeClr val="lt1"/>
              </a:solidFill>
            </a:endParaRPr>
          </a:p>
          <a:p>
            <a:pPr lvl="0"/>
            <a:r>
              <a:rPr lang="ru-RU" sz="1000" i="1" dirty="0" smtClean="0">
                <a:solidFill>
                  <a:schemeClr val="lt1"/>
                </a:solidFill>
              </a:rPr>
              <a:t>- принимает советы и указания родителей.</a:t>
            </a:r>
          </a:p>
          <a:p>
            <a:endParaRPr lang="ru-RU" sz="1600" i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endParaRPr lang="ru-RU" i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endParaRPr lang="ru-RU" i="1" dirty="0" smtClean="0">
              <a:solidFill>
                <a:schemeClr val="lt1"/>
              </a:solidFill>
              <a:latin typeface="+mn-lt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970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780" y="304175"/>
            <a:ext cx="590487" cy="5279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34" y="377723"/>
            <a:ext cx="654846" cy="499459"/>
          </a:xfrm>
          <a:prstGeom prst="rect">
            <a:avLst/>
          </a:prstGeom>
        </p:spPr>
      </p:pic>
      <p:sp>
        <p:nvSpPr>
          <p:cNvPr id="13316" name="AutoShape 4" descr="https://mypresentation.ru/documents_6/ee846ec079f91cc838ddbb07c72bd0b7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«Считается, что самое ужасное, что может произойти с человеком, – это потеря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071552"/>
            <a:ext cx="7929618" cy="38576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43504" y="4143386"/>
            <a:ext cx="285752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797" y="400262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934" y="377723"/>
            <a:ext cx="617754" cy="471169"/>
          </a:xfrm>
          <a:prstGeom prst="rect">
            <a:avLst/>
          </a:prstGeom>
        </p:spPr>
      </p:pic>
      <p:pic>
        <p:nvPicPr>
          <p:cNvPr id="2050" name="Picture 2" descr="Признаки возможного расстройства привязанност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071552"/>
            <a:ext cx="8143932" cy="39338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00892" y="4071948"/>
            <a:ext cx="164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СПАСИБО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811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267744" y="206366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pic>
        <p:nvPicPr>
          <p:cNvPr id="34820" name="Picture 4" descr="https://cf.ppt-online.org/files1/slide/p/px7ZIdg46bLKXeDvYaUsMRl9SOhQif23Jcy5otuHzn/slide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142990"/>
            <a:ext cx="7786742" cy="3810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5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811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267744" y="206366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pic>
        <p:nvPicPr>
          <p:cNvPr id="33794" name="Picture 2" descr="https://cf.ppt-online.org/files1/slide/p/px7ZIdg46bLKXeDvYaUsMRl9SOhQif23Jcy5otuHzn/slide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142990"/>
            <a:ext cx="6929486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5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9021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103964" y="172524"/>
            <a:ext cx="65229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pic>
        <p:nvPicPr>
          <p:cNvPr id="15362" name="Picture 2" descr="https://cf.ppt-online.org/files1/slide/p/px7ZIdg46bLKXeDvYaUsMRl9SOhQif23Jcy5otuHzn/slide-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071552"/>
            <a:ext cx="8035005" cy="3854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724" y="377723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042768" y="169503"/>
            <a:ext cx="670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934" y="377723"/>
            <a:ext cx="489790" cy="373569"/>
          </a:xfrm>
          <a:prstGeom prst="rect">
            <a:avLst/>
          </a:prstGeom>
        </p:spPr>
      </p:pic>
      <p:pic>
        <p:nvPicPr>
          <p:cNvPr id="14340" name="Picture 4" descr="https://cf.ppt-online.org/files1/slide/p/px7ZIdg46bLKXeDvYaUsMRl9SOhQif23Jcy5otuHzn/slide-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071552"/>
            <a:ext cx="6643734" cy="379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8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Мои документы\_МОИ ДОКУМЕНТЫ\Индиго\Форум в Москве\Логотип комитета измен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06" y="442008"/>
            <a:ext cx="450077" cy="2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выступление в москве\Лого Инди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3744" y="371379"/>
            <a:ext cx="424943" cy="379913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01796" y="169503"/>
            <a:ext cx="624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КОМИТЕТ ПО ДЕЛАМ МОЛОДЁЖИ АДМИНИСТРАЦИИ ГОРОДСКОГО ОКРУГА ГОРОД УФА РЕСПУБЛИКИ БАШКОРТОСТАН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МБУ ГОРОДСКОЙ ЦЕНТР 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ПСИХОЛОГО-СОЦИАЛЬНОГО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СОПРОВОЖДЕНИЯ «</a:t>
            </a:r>
            <a:r>
              <a:rPr lang="ru-RU" altLang="ru-RU" sz="1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ИНДИГО» ГОРОДСКОГО </a:t>
            </a:r>
            <a:r>
              <a:rPr lang="ru-RU" altLang="ru-RU" sz="1000" dirty="0">
                <a:solidFill>
                  <a:schemeClr val="accent1"/>
                </a:solidFill>
                <a:latin typeface="Arial" panose="020B0604020202020204" pitchFamily="34" charset="0"/>
              </a:rPr>
              <a:t>ОКРУГА ГОРОД УФА РЕСПУБЛИКИ БАШКОРТОСТАН</a:t>
            </a:r>
            <a:r>
              <a:rPr lang="ru-RU" altLang="ru-RU" sz="1000" b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ru-RU" altLang="ru-RU" sz="1000" b="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7426" y="914252"/>
            <a:ext cx="8352928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95536" y="987574"/>
            <a:ext cx="8352928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4302" y="386030"/>
            <a:ext cx="489790" cy="373569"/>
          </a:xfrm>
          <a:prstGeom prst="rect">
            <a:avLst/>
          </a:prstGeom>
        </p:spPr>
      </p:pic>
      <p:sp>
        <p:nvSpPr>
          <p:cNvPr id="18434" name="AutoShape 2" descr="https://sun9-51.userapi.com/c622119/v622119244/2e550/Jy9A_8gVh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sun9-51.userapi.com/c622119/v622119244/2e550/Jy9A_8gVh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sun9-51.userapi.com/c622119/v622119244/2e550/Jy9A_8gVh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sun9-51.userapi.com/c622119/v622119244/2e550/Jy9A_8gVh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fs.znanio.ru/methodology/images/8c/ae/8caec1fe2f39ed6b680506eb6bddc65a9fbafb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srazu.pro/wp-content/uploads/2019/10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srazu.pro/wp-content/uploads/2019/10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cf.ppt-online.org/files1/slide/p/px7ZIdg46bLKXeDvYaUsMRl9SOhQif23Jcy5otuHzn/slide-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071552"/>
            <a:ext cx="771530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5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D5A6F20-6BF1-41B6-9B4A-1CFE489DC6A2}" vid="{A72E1F11-262A-422A-A46D-EBDB9641CB4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15209</TotalTime>
  <Words>1489</Words>
  <Application>Microsoft Office PowerPoint</Application>
  <PresentationFormat>Экран (16:9)</PresentationFormat>
  <Paragraphs>168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Arial Black</vt:lpstr>
      <vt:lpstr>Calibri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Янгуров Роман Олегович</dc:creator>
  <cp:lastModifiedBy>Индира Зиятова</cp:lastModifiedBy>
  <cp:revision>1120</cp:revision>
  <cp:lastPrinted>2016-11-25T13:02:42Z</cp:lastPrinted>
  <dcterms:created xsi:type="dcterms:W3CDTF">2011-01-19T09:39:26Z</dcterms:created>
  <dcterms:modified xsi:type="dcterms:W3CDTF">2019-11-28T08:52:15Z</dcterms:modified>
</cp:coreProperties>
</file>