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89" r:id="rId3"/>
    <p:sldId id="291" r:id="rId4"/>
    <p:sldId id="290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E2452E-BB46-4E93-8ED2-8DD8C504A9E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020CE8-39E9-4326-A701-A762C9EE64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7512896" cy="295232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575F6D"/>
                </a:solidFill>
                <a:latin typeface="Times New Roman"/>
                <a:ea typeface="Times New Roman"/>
              </a:rPr>
              <a:t>Базовые компетентности педагога </a:t>
            </a:r>
            <a:br>
              <a:rPr lang="ru-RU" sz="4400" b="1" dirty="0">
                <a:solidFill>
                  <a:srgbClr val="575F6D"/>
                </a:solidFill>
                <a:latin typeface="Times New Roman"/>
                <a:ea typeface="Times New Roman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894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1.5. Эмоциональная устойчивость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трудных ситуациях педагог сохраняет спокойствие. </a:t>
            </a:r>
          </a:p>
          <a:p>
            <a:r>
              <a:rPr lang="ru-RU" dirty="0" smtClean="0"/>
              <a:t>Эмоциональный конфликт не влияет на объективность оценки. </a:t>
            </a:r>
          </a:p>
          <a:p>
            <a:r>
              <a:rPr lang="ru-RU" dirty="0" smtClean="0"/>
              <a:t>Не стремится избежать эмоционально напряженных ситуаций.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1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94421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1.6. Позитивная направленность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на педагогическую деятельность.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Уверенность в себе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Осознание целей и ценностей педагогической деятельности. </a:t>
            </a:r>
          </a:p>
          <a:p>
            <a:r>
              <a:rPr lang="ru-RU" dirty="0" smtClean="0"/>
              <a:t>Позитивное настроение. </a:t>
            </a:r>
          </a:p>
          <a:p>
            <a:r>
              <a:rPr lang="ru-RU" dirty="0" smtClean="0"/>
              <a:t>Желание работать. </a:t>
            </a:r>
          </a:p>
          <a:p>
            <a:r>
              <a:rPr lang="ru-RU" dirty="0" smtClean="0"/>
              <a:t>Высокая профессиональная самооценка.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9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224136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2. Постановка целей и задач педагогической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2.1. Умение перевести тему урока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в педагогическую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r>
              <a:rPr lang="ru-RU" dirty="0" smtClean="0"/>
              <a:t>Знание образовательных стандартов и реализующих их программ. </a:t>
            </a:r>
          </a:p>
          <a:p>
            <a:r>
              <a:rPr lang="ru-RU" dirty="0" smtClean="0"/>
              <a:t>Осознание </a:t>
            </a:r>
            <a:r>
              <a:rPr lang="ru-RU" dirty="0" err="1" smtClean="0"/>
              <a:t>нетождественности</a:t>
            </a:r>
            <a:r>
              <a:rPr lang="ru-RU" dirty="0" smtClean="0"/>
              <a:t> темы урока и цели урока. </a:t>
            </a:r>
          </a:p>
          <a:p>
            <a:r>
              <a:rPr lang="ru-RU" dirty="0" smtClean="0"/>
              <a:t>Владение конкретным набором способов перевода темы в задачу.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2.2. Умение ставить педагогические цели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и задачи сообразно возрастным и индивидуальным особенностям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ru-RU" dirty="0" smtClean="0"/>
              <a:t>Знание возрастных особенностей обучающегося. </a:t>
            </a:r>
          </a:p>
          <a:p>
            <a:r>
              <a:rPr lang="ru-RU" dirty="0" smtClean="0"/>
              <a:t>Владение методами перевода цели в учебную задачу на конкретном возрасте.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7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683768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3. Мотивация учебной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8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3.1. Умение обеспечить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успех в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ru-RU" dirty="0" smtClean="0"/>
              <a:t>Знания возможностей конкретных учеников. </a:t>
            </a:r>
          </a:p>
          <a:p>
            <a:r>
              <a:rPr lang="ru-RU" dirty="0" smtClean="0"/>
              <a:t>Постановка учебных задач в соответствии с возможностями ученика. </a:t>
            </a:r>
          </a:p>
          <a:p>
            <a:r>
              <a:rPr lang="ru-RU" dirty="0" smtClean="0"/>
              <a:t>Демонстрация успехов обучающихся родителям, одноклассникам.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7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3.2. Компетентность в педагогическом оценивании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/>
          <a:lstStyle/>
          <a:p>
            <a:r>
              <a:rPr lang="ru-RU" dirty="0" smtClean="0"/>
              <a:t>Знание многообразия педагогических оценок. </a:t>
            </a:r>
          </a:p>
          <a:p>
            <a:r>
              <a:rPr lang="ru-RU" dirty="0" smtClean="0"/>
              <a:t>Знакомство с литературой по данному вопросу. </a:t>
            </a:r>
          </a:p>
          <a:p>
            <a:r>
              <a:rPr lang="ru-RU" dirty="0" smtClean="0"/>
              <a:t>Владение (применение) различными методами оценивания.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3.3. Умение превращать учебную задачу в личностно значимую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/>
          <a:lstStyle/>
          <a:p>
            <a:r>
              <a:rPr lang="ru-RU" dirty="0" smtClean="0"/>
              <a:t>Знание интересов учащихся, их внутреннего мира. </a:t>
            </a:r>
          </a:p>
          <a:p>
            <a:r>
              <a:rPr lang="ru-RU" dirty="0" smtClean="0"/>
              <a:t>Ориентация в культуре. </a:t>
            </a:r>
          </a:p>
          <a:p>
            <a:r>
              <a:rPr lang="ru-RU" dirty="0" smtClean="0"/>
              <a:t>Умение показать роль и значение изучаемого материала в реализации личных планов.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9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8038728" cy="217971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4. Информационная компетентность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/>
              <a:t>Компетентностный</a:t>
            </a:r>
            <a:r>
              <a:rPr lang="ru-RU" sz="3600" b="1" dirty="0"/>
              <a:t> подход </a:t>
            </a:r>
            <a:r>
              <a:rPr lang="ru-RU" sz="3600" dirty="0"/>
              <a:t>— это совокупность общих принципов определения целей образования, отбора содержания образования, организации образовательного процесса и оценки образовательных результатов</a:t>
            </a:r>
            <a:r>
              <a:rPr lang="ru-RU" sz="3600" dirty="0" smtClean="0"/>
              <a:t>.</a:t>
            </a:r>
          </a:p>
          <a:p>
            <a:r>
              <a:rPr lang="ru-RU" sz="2800" dirty="0"/>
              <a:t>К числу таких принципов относятся следующие положения:</a:t>
            </a:r>
          </a:p>
        </p:txBody>
      </p:sp>
    </p:spTree>
    <p:extLst>
      <p:ext uri="{BB962C8B-B14F-4D97-AF65-F5344CB8AC3E}">
        <p14:creationId xmlns:p14="http://schemas.microsoft.com/office/powerpoint/2010/main" val="466606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4.1. Компетентность в предмете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преподавания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Знание генезиса формирования предметного знания (история, персоналии, для решения каких проблем разрабатывалось). </a:t>
            </a:r>
          </a:p>
          <a:p>
            <a:r>
              <a:rPr lang="ru-RU" dirty="0" smtClean="0"/>
              <a:t>Возможности применения получаемых знаний для объяснения социальных и природных явлений. </a:t>
            </a:r>
          </a:p>
          <a:p>
            <a:r>
              <a:rPr lang="ru-RU" dirty="0" smtClean="0"/>
              <a:t>Владение методами решения различных задач. </a:t>
            </a:r>
          </a:p>
          <a:p>
            <a:r>
              <a:rPr lang="ru-RU" dirty="0" smtClean="0"/>
              <a:t>Свободное решение задач ЕГЭ, олимпиад: региональных, российских, международных.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1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4.2. Компетентность в методах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преподавания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Знание нормативных методов и методик. </a:t>
            </a:r>
          </a:p>
          <a:p>
            <a:r>
              <a:rPr lang="ru-RU" dirty="0" smtClean="0"/>
              <a:t>Демонстрация личностно-ориентированных методов образования. </a:t>
            </a:r>
          </a:p>
          <a:p>
            <a:r>
              <a:rPr lang="ru-RU" dirty="0" smtClean="0"/>
              <a:t>Наличие своих «находок» и методов, авторской школы. </a:t>
            </a:r>
          </a:p>
          <a:p>
            <a:r>
              <a:rPr lang="ru-RU" dirty="0" smtClean="0"/>
              <a:t>Знание современных достижений в области методики обучения, в том числе и использование новых информационных технологий. </a:t>
            </a:r>
          </a:p>
          <a:p>
            <a:r>
              <a:rPr lang="ru-RU" dirty="0" smtClean="0"/>
              <a:t>Использование в учебном процессе современных методов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4.3. Компетентность в субъективных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условиях деятельности (знание учеников и учебных коллективов)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604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Знание теоретического материала по психологии, характеризующего индивидуальные особенности обучающихся. </a:t>
            </a:r>
          </a:p>
          <a:p>
            <a:r>
              <a:rPr lang="ru-RU" dirty="0" smtClean="0"/>
              <a:t>Владение методами диагностики индивидуальных особенностей (возможно со школьным психологом). </a:t>
            </a:r>
          </a:p>
          <a:p>
            <a:r>
              <a:rPr lang="ru-RU" dirty="0" smtClean="0"/>
              <a:t>Использование знаний по психологии в организации учебного процесса. </a:t>
            </a:r>
          </a:p>
          <a:p>
            <a:r>
              <a:rPr lang="ru-RU" dirty="0" smtClean="0"/>
              <a:t>Разработка индивидуальных проектов на основе индивидуальных характеристик обучающихся. </a:t>
            </a:r>
          </a:p>
          <a:p>
            <a:r>
              <a:rPr lang="ru-RU" dirty="0" smtClean="0"/>
              <a:t>Владение методами социометрии. </a:t>
            </a:r>
          </a:p>
          <a:p>
            <a:r>
              <a:rPr lang="ru-RU" dirty="0" smtClean="0"/>
              <a:t>Учет особенностей учебных коллективов в педагогическом процессе.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1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4.4. Умение вести самостоятельный поиск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/>
          <a:lstStyle/>
          <a:p>
            <a:r>
              <a:rPr lang="ru-RU" dirty="0" smtClean="0"/>
              <a:t>Профессиональная любознательность. </a:t>
            </a:r>
          </a:p>
          <a:p>
            <a:r>
              <a:rPr lang="ru-RU" dirty="0" smtClean="0"/>
              <a:t>Умение пользоваться различными информационно– поисковыми технологиями. </a:t>
            </a:r>
          </a:p>
          <a:p>
            <a:r>
              <a:rPr lang="ru-RU" dirty="0" smtClean="0"/>
              <a:t>Использование различных баз данных в образовательном процессе.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7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58641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5. Разработка программ  педагогической деятельности и принятие педагогических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0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5.1. Умение разработать образовательную программу, выбрать учебники и учебные комплекты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Знание образовательных стандартов и примерных программ. </a:t>
            </a:r>
          </a:p>
          <a:p>
            <a:r>
              <a:rPr lang="ru-RU" dirty="0" smtClean="0"/>
              <a:t>Наличие персонально разработанных образовательных программ. </a:t>
            </a:r>
          </a:p>
          <a:p>
            <a:pPr marL="0" indent="0">
              <a:buNone/>
            </a:pPr>
            <a:r>
              <a:rPr lang="ru-RU" dirty="0" smtClean="0"/>
              <a:t>а) характеристика этих программ по содержанию, по источникам информации, </a:t>
            </a:r>
          </a:p>
          <a:p>
            <a:pPr marL="0" indent="0">
              <a:buNone/>
            </a:pPr>
            <a:r>
              <a:rPr lang="ru-RU" dirty="0" smtClean="0"/>
              <a:t>б) по материальной базе, на которой должны реализовываться программы, </a:t>
            </a:r>
          </a:p>
          <a:p>
            <a:pPr marL="0" indent="0">
              <a:buNone/>
            </a:pPr>
            <a:r>
              <a:rPr lang="ru-RU" dirty="0" smtClean="0"/>
              <a:t>в) по учету индивидуальных характеристик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4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Обоснованность используемых образовательных программ.</a:t>
            </a:r>
          </a:p>
          <a:p>
            <a:r>
              <a:rPr lang="ru-RU" sz="2400" dirty="0" smtClean="0"/>
              <a:t>Участие учащихся и их родителей в разработке образовательной программы, индивидуального учебного плана и индивидуального образовательного маршрута.</a:t>
            </a:r>
          </a:p>
          <a:p>
            <a:r>
              <a:rPr lang="ru-RU" sz="2400" dirty="0" smtClean="0"/>
              <a:t>Участие работодателей в разработке образовательной программы.</a:t>
            </a:r>
          </a:p>
          <a:p>
            <a:r>
              <a:rPr lang="ru-RU" sz="2400" dirty="0" smtClean="0"/>
              <a:t>Знание учебников и учебно-методических комплектов, используемых в образовательных учреждениях, рекомендованных органом управления образованием.</a:t>
            </a:r>
          </a:p>
          <a:p>
            <a:r>
              <a:rPr lang="ru-RU" sz="2400" dirty="0" smtClean="0"/>
              <a:t>Обоснованность выбора учебников и учебно-методических комплектов, используемых педагогом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15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5.2. Умение принимать решение в различных педагогических ситуациях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Знание типичных педагогических ситуаций, требующих участия педагога для своего решения. </a:t>
            </a:r>
          </a:p>
          <a:p>
            <a:r>
              <a:rPr lang="ru-RU" dirty="0" smtClean="0"/>
              <a:t>Владение набором решающих правил, используемых для различных ситуаций. </a:t>
            </a:r>
          </a:p>
          <a:p>
            <a:r>
              <a:rPr lang="ru-RU" dirty="0" smtClean="0"/>
              <a:t>Владение критерием предпочтительности при выборе того или иного решающего правила. </a:t>
            </a:r>
          </a:p>
          <a:p>
            <a:r>
              <a:rPr lang="ru-RU" dirty="0" smtClean="0"/>
              <a:t>Знание критериев достижения цели.</a:t>
            </a:r>
          </a:p>
          <a:p>
            <a:r>
              <a:rPr lang="ru-RU" dirty="0" smtClean="0"/>
              <a:t>Знание нетипичных конфликтных ситуаций. </a:t>
            </a:r>
          </a:p>
          <a:p>
            <a:r>
              <a:rPr lang="ru-RU" dirty="0" smtClean="0"/>
              <a:t>Примеры разрешения конкретных педагогических ситуаций. </a:t>
            </a:r>
          </a:p>
          <a:p>
            <a:r>
              <a:rPr lang="ru-RU" dirty="0" smtClean="0"/>
              <a:t>Развитость педагогического мышления.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136904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6. Компетенции в организации учебной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9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6.1.Компетентность в установлении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субъект-субъектных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r>
              <a:rPr lang="ru-RU" dirty="0" smtClean="0"/>
              <a:t>Знание обучающихся. </a:t>
            </a:r>
          </a:p>
          <a:p>
            <a:r>
              <a:rPr lang="ru-RU" dirty="0" smtClean="0"/>
              <a:t>Компетентность в целеполагании. </a:t>
            </a:r>
          </a:p>
          <a:p>
            <a:r>
              <a:rPr lang="ru-RU" dirty="0" smtClean="0"/>
              <a:t>Предметная компетентность. </a:t>
            </a:r>
          </a:p>
          <a:p>
            <a:r>
              <a:rPr lang="ru-RU" dirty="0" smtClean="0"/>
              <a:t>Методическая компетентность. </a:t>
            </a:r>
          </a:p>
          <a:p>
            <a:r>
              <a:rPr lang="ru-RU" dirty="0" smtClean="0"/>
              <a:t>Готовность к сотрудничеству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8847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 </a:t>
            </a:r>
            <a:r>
              <a:rPr lang="ru-RU" sz="2400" b="1" dirty="0"/>
              <a:t>Смысл образования </a:t>
            </a:r>
            <a:r>
              <a:rPr lang="ru-RU" sz="2400" dirty="0"/>
              <a:t>заключается в развитии у обучаемых способности </a:t>
            </a:r>
            <a:r>
              <a:rPr lang="ru-RU" sz="2400" b="1" dirty="0"/>
              <a:t>самостоятельно решать проблемы в различных сферах и видах деятельности на основе использования социального опыта,</a:t>
            </a:r>
            <a:r>
              <a:rPr lang="ru-RU" sz="2400" dirty="0"/>
              <a:t> элементом которого является и собственный опыт учащихся.</a:t>
            </a:r>
          </a:p>
          <a:p>
            <a:pPr algn="just"/>
            <a:r>
              <a:rPr lang="ru-RU" sz="2400" dirty="0"/>
              <a:t>• </a:t>
            </a:r>
            <a:r>
              <a:rPr lang="ru-RU" sz="2400" b="1" dirty="0"/>
              <a:t>Содержание образования </a:t>
            </a:r>
            <a:r>
              <a:rPr lang="ru-RU" sz="2400" dirty="0"/>
              <a:t>представляет собой дидактически адаптированный </a:t>
            </a:r>
            <a:r>
              <a:rPr lang="ru-RU" sz="2400" b="1" dirty="0"/>
              <a:t>социальный опыт решения познавательных, мировоззренческих, нравственных, политических и иных проблем.</a:t>
            </a:r>
          </a:p>
          <a:p>
            <a:pPr algn="just"/>
            <a:r>
              <a:rPr lang="ru-RU" sz="2400" dirty="0"/>
              <a:t>• </a:t>
            </a:r>
            <a:r>
              <a:rPr lang="ru-RU" sz="2400" b="1" dirty="0"/>
              <a:t>Смысл организации образовательного процесса </a:t>
            </a:r>
            <a:r>
              <a:rPr lang="ru-RU" sz="2400" dirty="0"/>
              <a:t>заключается в создании условий для формирования у обучаемых опыта </a:t>
            </a:r>
            <a:r>
              <a:rPr lang="ru-RU" sz="2400" b="1" dirty="0"/>
              <a:t>самостоятельного решения познавательных, коммуникативных, организационных, нравственных и иных проблем, составляющих содержание образования.</a:t>
            </a:r>
          </a:p>
          <a:p>
            <a:pPr algn="just"/>
            <a:r>
              <a:rPr lang="ru-RU" sz="2400" dirty="0"/>
              <a:t>• </a:t>
            </a:r>
            <a:r>
              <a:rPr lang="ru-RU" sz="2400" b="1" dirty="0"/>
              <a:t>Оценка образовательных результатов основывается на анализе уровней образованности</a:t>
            </a:r>
            <a:r>
              <a:rPr lang="ru-RU" sz="2400" dirty="0"/>
              <a:t>, достигнутых учащимися на определённом этапе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139941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6.2. Компетентность в обеспечении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понимания педагогической задачи и способах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того, что знают и понимают ученики. </a:t>
            </a:r>
          </a:p>
          <a:p>
            <a:r>
              <a:rPr lang="ru-RU" dirty="0" smtClean="0"/>
              <a:t>Свободное владение изучаемым материалом. </a:t>
            </a:r>
          </a:p>
          <a:p>
            <a:r>
              <a:rPr lang="ru-RU" dirty="0" smtClean="0"/>
              <a:t>Осознанное включение нового учебного материала в систему освоенных знаний обучающихся. </a:t>
            </a:r>
          </a:p>
          <a:p>
            <a:r>
              <a:rPr lang="ru-RU" dirty="0" smtClean="0"/>
              <a:t>Демонстрация практического применения изучаемого материала. </a:t>
            </a:r>
          </a:p>
          <a:p>
            <a:r>
              <a:rPr lang="ru-RU" dirty="0" smtClean="0"/>
              <a:t>Опора на чувственное восприятие.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1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6.3. Компетентность в педагогическом оценивании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3204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функций педагогической оценки. </a:t>
            </a:r>
          </a:p>
          <a:p>
            <a:r>
              <a:rPr lang="ru-RU" dirty="0" smtClean="0"/>
              <a:t>Знание видов педагогической оценки. </a:t>
            </a:r>
          </a:p>
          <a:p>
            <a:r>
              <a:rPr lang="ru-RU" dirty="0" smtClean="0"/>
              <a:t>Знание того, что подлежит оцениванию в педагогической деятельности. </a:t>
            </a:r>
          </a:p>
          <a:p>
            <a:r>
              <a:rPr lang="ru-RU" dirty="0" smtClean="0"/>
              <a:t>Владение методами педагогического оценивания. </a:t>
            </a:r>
          </a:p>
          <a:p>
            <a:r>
              <a:rPr lang="ru-RU" dirty="0" smtClean="0"/>
              <a:t>Умение продемонстрировать эти методы на конкретных примерах. </a:t>
            </a:r>
          </a:p>
          <a:p>
            <a:r>
              <a:rPr lang="ru-RU" dirty="0" smtClean="0"/>
              <a:t>Умение перейти от педагогического оценивания к самооценке.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0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6.4. Компетентность в организации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информационной основы деятельности обучающегося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Свободное владение учебным материалом. </a:t>
            </a:r>
          </a:p>
          <a:p>
            <a:r>
              <a:rPr lang="ru-RU" sz="3400" dirty="0" smtClean="0"/>
              <a:t>Знание типичных трудностей при изучении конкретных тем. </a:t>
            </a:r>
          </a:p>
          <a:p>
            <a:r>
              <a:rPr lang="ru-RU" sz="3400" dirty="0" smtClean="0"/>
              <a:t>Способность дать дополнительную информацию или организовать поиск дополнительной информации, необходимой для решения учебной задачи. </a:t>
            </a:r>
          </a:p>
          <a:p>
            <a:r>
              <a:rPr lang="ru-RU" sz="3400" dirty="0" smtClean="0"/>
              <a:t>Умение выявить уровень развития обучающихся. </a:t>
            </a:r>
          </a:p>
          <a:p>
            <a:r>
              <a:rPr lang="ru-RU" sz="3400" dirty="0" smtClean="0"/>
              <a:t>Владение методами объективного контроля и оценивания. </a:t>
            </a:r>
          </a:p>
          <a:p>
            <a:r>
              <a:rPr lang="ru-RU" sz="3400" dirty="0" smtClean="0"/>
              <a:t>Умение использовать навыки самооценки для построения информационной основы деятельности (ученик должен уметь определить, чего ему не хватает для решения задачи).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2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6.5. Компетентность в использовании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современных средств и систем организации учебно-воспитательного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243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Знание современных средств и методов построения образовательного процесса. </a:t>
            </a:r>
          </a:p>
          <a:p>
            <a:r>
              <a:rPr lang="ru-RU" dirty="0" smtClean="0"/>
              <a:t>Умение использовать средства и методы обучения, адекватные поставленным задачам, уровню подготовленности обучающихся, их индивидуальным характеристикам. </a:t>
            </a:r>
          </a:p>
          <a:p>
            <a:r>
              <a:rPr lang="ru-RU" dirty="0" smtClean="0"/>
              <a:t>Умение обосновать выбранные методы и средства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6.6. Компетентность в способах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умственной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r>
              <a:rPr lang="ru-RU" dirty="0" smtClean="0"/>
              <a:t>Знание системы интеллектуальных операций. </a:t>
            </a:r>
          </a:p>
          <a:p>
            <a:r>
              <a:rPr lang="ru-RU" dirty="0" smtClean="0"/>
              <a:t>Владение интеллектуальными операциями. </a:t>
            </a:r>
          </a:p>
          <a:p>
            <a:r>
              <a:rPr lang="ru-RU" dirty="0" smtClean="0"/>
              <a:t>Умение сформировать интеллектуальные операции у учеников. </a:t>
            </a:r>
          </a:p>
          <a:p>
            <a:r>
              <a:rPr lang="ru-RU" dirty="0" smtClean="0"/>
              <a:t>Умение организовать использование интеллектуальных операций, адекватных решаемой задаче.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4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6552728" cy="3096344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575F6D"/>
                </a:solidFill>
                <a:latin typeface="Times New Roman"/>
                <a:ea typeface="Times New Roman"/>
              </a:rPr>
              <a:t>Базовые </a:t>
            </a:r>
            <a:r>
              <a:rPr lang="ru-RU" sz="4400" b="1" dirty="0" err="1" smtClean="0">
                <a:solidFill>
                  <a:srgbClr val="575F6D"/>
                </a:solidFill>
                <a:latin typeface="Times New Roman"/>
                <a:ea typeface="Times New Roman"/>
              </a:rPr>
              <a:t>компетентностИ</a:t>
            </a:r>
            <a:r>
              <a:rPr lang="ru-RU" sz="4400" b="1" dirty="0" smtClean="0">
                <a:solidFill>
                  <a:srgbClr val="575F6D"/>
                </a:solidFill>
                <a:latin typeface="Times New Roman"/>
                <a:ea typeface="Times New Roman"/>
              </a:rPr>
              <a:t> </a:t>
            </a:r>
            <a:r>
              <a:rPr lang="ru-RU" sz="4400" b="1" dirty="0">
                <a:solidFill>
                  <a:srgbClr val="575F6D"/>
                </a:solidFill>
                <a:latin typeface="Times New Roman"/>
                <a:ea typeface="Times New Roman"/>
              </a:rPr>
              <a:t>педагога </a:t>
            </a:r>
            <a:br>
              <a:rPr lang="ru-RU" sz="4400" b="1" dirty="0">
                <a:solidFill>
                  <a:srgbClr val="575F6D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3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872936" cy="2683768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1. Личностные 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1.1. Вера в силы и возможности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Умение создавать ситуацию успеха для обучающихся. </a:t>
            </a:r>
          </a:p>
          <a:p>
            <a:r>
              <a:rPr lang="ru-RU" dirty="0" smtClean="0"/>
              <a:t> Осуществлять грамотное педагогическое оценивание, мобилизующее академическую активность. </a:t>
            </a:r>
          </a:p>
          <a:p>
            <a:r>
              <a:rPr lang="ru-RU" dirty="0" smtClean="0"/>
              <a:t> Уметь находить положительные стороны у каждого обучающегося, строить образовательный процесс с опорой на эти стороны, поддерживать позитивные силы развития. </a:t>
            </a:r>
          </a:p>
          <a:p>
            <a:r>
              <a:rPr lang="ru-RU" dirty="0" smtClean="0"/>
              <a:t> Уметь разрабатывать индивидуально-ориентированные образовательные проекты.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9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1.2. Интерес к внутреннему миру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обучающихся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Умение составить устную и письменную характеристику обучающегося, отражающую разные аспекты его внутреннего мира. </a:t>
            </a:r>
          </a:p>
          <a:p>
            <a:r>
              <a:rPr lang="ru-RU" dirty="0" smtClean="0"/>
              <a:t>Умения выяснить индивидуальные предпочтения (индивидуальные образовательные потребности), возможности ученика, трудности, с которыми он сталкивается. </a:t>
            </a:r>
          </a:p>
          <a:p>
            <a:r>
              <a:rPr lang="ru-RU" dirty="0" smtClean="0"/>
              <a:t>Умение построить индивидуализированную образовательную программу. </a:t>
            </a:r>
          </a:p>
          <a:p>
            <a:r>
              <a:rPr lang="ru-RU" dirty="0" smtClean="0"/>
              <a:t>Умение показать личностный смысл обучения с учетом индивидуальных характеристик внутреннего мира.</a:t>
            </a:r>
          </a:p>
          <a:p>
            <a:r>
              <a:rPr lang="ru-RU" dirty="0" err="1"/>
              <a:t>Эмпатийность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3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1.3. Открытость к принятию других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позиций, точек зрения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ru-RU" dirty="0" smtClean="0"/>
              <a:t>Убеждённость, что истина может быть не одна. </a:t>
            </a:r>
          </a:p>
          <a:p>
            <a:r>
              <a:rPr lang="ru-RU" dirty="0" smtClean="0"/>
              <a:t>Интерес к мнениям и позициям других. </a:t>
            </a:r>
          </a:p>
          <a:p>
            <a:r>
              <a:rPr lang="ru-RU" dirty="0" smtClean="0"/>
              <a:t>Учёт других точек зрения в процессе оценивания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1.4. Общая 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Ориентация в основных сферах материальной и духовной жизни. </a:t>
            </a:r>
          </a:p>
          <a:p>
            <a:r>
              <a:rPr lang="ru-RU" dirty="0" smtClean="0"/>
              <a:t>Знание материальных и духовных интересов молодежи. </a:t>
            </a:r>
          </a:p>
          <a:p>
            <a:r>
              <a:rPr lang="ru-RU" dirty="0" smtClean="0"/>
              <a:t>Возможность продемонстрировать свои достижения. </a:t>
            </a:r>
          </a:p>
          <a:p>
            <a:r>
              <a:rPr lang="ru-RU" dirty="0" smtClean="0"/>
              <a:t>Руководство кружками и секциями.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1143</Words>
  <Application>Microsoft Office PowerPoint</Application>
  <PresentationFormat>Экран (4:3)</PresentationFormat>
  <Paragraphs>138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Базовые компетентности педагога  </vt:lpstr>
      <vt:lpstr>Презентация PowerPoint</vt:lpstr>
      <vt:lpstr>Презентация PowerPoint</vt:lpstr>
      <vt:lpstr>Базовые компетентностИ педагога  </vt:lpstr>
      <vt:lpstr>1. Личностные качества</vt:lpstr>
      <vt:lpstr>1.1. Вера в силы и возможности  обучающихся</vt:lpstr>
      <vt:lpstr>1.2. Интерес к внутреннему миру  обучающихся </vt:lpstr>
      <vt:lpstr>1.3. Открытость к принятию других  позиций, точек зрения </vt:lpstr>
      <vt:lpstr>1.4. Общая культура</vt:lpstr>
      <vt:lpstr>1.5. Эмоциональная устойчивость</vt:lpstr>
      <vt:lpstr>1.6. Позитивная направленность  на педагогическую деятельность.  Уверенность в себе</vt:lpstr>
      <vt:lpstr>2. Постановка целей и задач педагогической деятельности</vt:lpstr>
      <vt:lpstr>2.1. Умение перевести тему урока  в педагогическую задачу</vt:lpstr>
      <vt:lpstr>2.2. Умение ставить педагогические цели  и задачи сообразно возрастным и индивидуальным особенностям обучающихся</vt:lpstr>
      <vt:lpstr>3. Мотивация учебной деятельности</vt:lpstr>
      <vt:lpstr>3.1. Умение обеспечить  успех в деятельности</vt:lpstr>
      <vt:lpstr>3.2. Компетентность в педагогическом оценивании</vt:lpstr>
      <vt:lpstr>3.3. Умение превращать учебную задачу в личностно значимую</vt:lpstr>
      <vt:lpstr>4. Информационная компетентность</vt:lpstr>
      <vt:lpstr>4.1. Компетентность в предмете  преподавания</vt:lpstr>
      <vt:lpstr>4.2. Компетентность в методах  преподавания</vt:lpstr>
      <vt:lpstr>4.3. Компетентность в субъективных  условиях деятельности (знание учеников и учебных коллективов)</vt:lpstr>
      <vt:lpstr>4.4. Умение вести самостоятельный поиск информации</vt:lpstr>
      <vt:lpstr>5. Разработка программ  педагогической деятельности и принятие педагогических решений</vt:lpstr>
      <vt:lpstr>5.1. Умение разработать образовательную программу, выбрать учебники и учебные комплекты</vt:lpstr>
      <vt:lpstr>Презентация PowerPoint</vt:lpstr>
      <vt:lpstr>5.2. Умение принимать решение в различных педагогических ситуациях</vt:lpstr>
      <vt:lpstr>6. Компетенции в организации учебной деятельности</vt:lpstr>
      <vt:lpstr>6.1.Компетентность в установлении  субъект-субъектных отношений</vt:lpstr>
      <vt:lpstr>6.2. Компетентность в обеспечении  понимания педагогической задачи и способах деятельности</vt:lpstr>
      <vt:lpstr>6.3. Компетентность в педагогическом оценивании</vt:lpstr>
      <vt:lpstr>6.4. Компетентность в организации  информационной основы деятельности обучающегося</vt:lpstr>
      <vt:lpstr>6.5. Компетентность в использовании  современных средств и систем организации учебно-воспитательного процесса</vt:lpstr>
      <vt:lpstr>6.6. Компетентность в способах  умственной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компетентности педагога</dc:title>
  <dc:creator>User</dc:creator>
  <cp:lastModifiedBy>User</cp:lastModifiedBy>
  <cp:revision>8</cp:revision>
  <dcterms:created xsi:type="dcterms:W3CDTF">2014-11-04T13:29:11Z</dcterms:created>
  <dcterms:modified xsi:type="dcterms:W3CDTF">2014-11-04T18:08:46Z</dcterms:modified>
</cp:coreProperties>
</file>