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8" r:id="rId4"/>
    <p:sldId id="277" r:id="rId5"/>
    <p:sldId id="280" r:id="rId6"/>
    <p:sldId id="279" r:id="rId7"/>
    <p:sldId id="273" r:id="rId8"/>
    <p:sldId id="281" r:id="rId9"/>
    <p:sldId id="282" r:id="rId10"/>
    <p:sldId id="274" r:id="rId11"/>
    <p:sldId id="275" r:id="rId12"/>
    <p:sldId id="283" r:id="rId13"/>
    <p:sldId id="284" r:id="rId14"/>
    <p:sldId id="266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94245" autoAdjust="0"/>
  </p:normalViewPr>
  <p:slideViewPr>
    <p:cSldViewPr showGuides="1">
      <p:cViewPr varScale="1">
        <p:scale>
          <a:sx n="142" d="100"/>
          <a:sy n="142" d="100"/>
        </p:scale>
        <p:origin x="120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7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2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6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3B77-CAE4-410B-A4EA-62FED7FC1EB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38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10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0.png"/><Relationship Id="rId5" Type="http://schemas.openxmlformats.org/officeDocument/2006/relationships/image" Target="../media/image42.png"/><Relationship Id="rId15" Type="http://schemas.openxmlformats.org/officeDocument/2006/relationships/image" Target="../media/image24.png"/><Relationship Id="rId10" Type="http://schemas.openxmlformats.org/officeDocument/2006/relationships/image" Target="../media/image47.png"/><Relationship Id="rId19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7" Type="http://schemas.openxmlformats.org/officeDocument/2006/relationships/image" Target="../media/image66.png"/><Relationship Id="rId2" Type="http://schemas.openxmlformats.org/officeDocument/2006/relationships/image" Target="../media/image1.png"/><Relationship Id="rId16" Type="http://schemas.openxmlformats.org/officeDocument/2006/relationships/image" Target="../media/image65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9.png"/><Relationship Id="rId18" Type="http://schemas.openxmlformats.org/officeDocument/2006/relationships/image" Target="../media/image61.png"/><Relationship Id="rId26" Type="http://schemas.openxmlformats.org/officeDocument/2006/relationships/image" Target="../media/image75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67.png"/><Relationship Id="rId12" Type="http://schemas.openxmlformats.org/officeDocument/2006/relationships/image" Target="../media/image68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2561437" y="1556270"/>
            <a:ext cx="401764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Осевая </a:t>
            </a:r>
          </a:p>
          <a:p>
            <a:pPr algn="ctr">
              <a:lnSpc>
                <a:spcPct val="120000"/>
              </a:lnSpc>
            </a:pPr>
            <a:r>
              <a:rPr lang="ru-RU" sz="5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симметрия</a:t>
            </a:r>
          </a:p>
        </p:txBody>
      </p:sp>
    </p:spTree>
    <p:extLst>
      <p:ext uri="{BB962C8B-B14F-4D97-AF65-F5344CB8AC3E}">
        <p14:creationId xmlns:p14="http://schemas.microsoft.com/office/powerpoint/2010/main" val="8341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68063" y="0"/>
            <a:ext cx="557593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Прямая со стрелкой 4"/>
          <p:cNvCxnSpPr/>
          <p:nvPr/>
        </p:nvCxnSpPr>
        <p:spPr>
          <a:xfrm flipV="1">
            <a:off x="1487145" y="914355"/>
            <a:ext cx="0" cy="2441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V="1">
            <a:off x="2404550" y="2439451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2093" y="3357369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193" y="396833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3" y="3968338"/>
                <a:ext cx="36798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09578" y="3299144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578" y="3299144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7624" y="732323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32323"/>
                <a:ext cx="35375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06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608" y="2152793"/>
                <a:ext cx="10005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𝐴</m:t>
                      </m:r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" y="2152793"/>
                <a:ext cx="1000595" cy="276999"/>
              </a:xfrm>
              <a:prstGeom prst="rect">
                <a:avLst/>
              </a:prstGeom>
              <a:blipFill rotWithShape="1">
                <a:blip r:embed="rId6"/>
                <a:stretch>
                  <a:fillRect r="-1829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8616" y="2929894"/>
                <a:ext cx="1017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𝐵</m:t>
                      </m:r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16" y="2929894"/>
                <a:ext cx="1017202" cy="276999"/>
              </a:xfrm>
              <a:prstGeom prst="rect">
                <a:avLst/>
              </a:prstGeom>
              <a:blipFill rotWithShape="1">
                <a:blip r:embed="rId7"/>
                <a:stretch>
                  <a:fillRect r="-1796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837626" y="1598871"/>
            <a:ext cx="1241539" cy="84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43657" y="1259648"/>
                <a:ext cx="12984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(−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57" y="1259648"/>
                <a:ext cx="1298496" cy="276999"/>
              </a:xfrm>
              <a:prstGeom prst="rect">
                <a:avLst/>
              </a:prstGeom>
              <a:blipFill rotWithShape="1">
                <a:blip r:embed="rId8"/>
                <a:stretch>
                  <a:fillRect r="-1408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793592" y="1250156"/>
            <a:ext cx="1285572" cy="18860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2207" y="948870"/>
                <a:ext cx="13057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(−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7" y="948870"/>
                <a:ext cx="1305742" cy="276999"/>
              </a:xfrm>
              <a:prstGeom prst="rect">
                <a:avLst/>
              </a:prstGeom>
              <a:blipFill rotWithShape="1">
                <a:blip r:embed="rId9"/>
                <a:stretch>
                  <a:fillRect r="-935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29980" y="228555"/>
                <a:ext cx="3879203" cy="371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𝐴𝐵</m:t>
                      </m:r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980" y="228555"/>
                <a:ext cx="3879203" cy="371833"/>
              </a:xfrm>
              <a:prstGeom prst="rect">
                <a:avLst/>
              </a:prstGeom>
              <a:blipFill rotWithShape="1">
                <a:blip r:embed="rId10"/>
                <a:stretch>
                  <a:fillRect r="-943" b="-16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830786" y="2441551"/>
            <a:ext cx="1257570" cy="6969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51689" y="583447"/>
                <a:ext cx="4907626" cy="169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(−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(−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500" b="0" dirty="0"/>
              </a:p>
              <a:p>
                <a:pPr>
                  <a:lnSpc>
                    <a:spcPct val="150000"/>
                  </a:lnSpc>
                </a:pPr>
                <a:endParaRPr lang="ru-RU" sz="15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89" y="583447"/>
                <a:ext cx="4907626" cy="1696426"/>
              </a:xfrm>
              <a:prstGeom prst="rect">
                <a:avLst/>
              </a:prstGeom>
              <a:blipFill rotWithShape="1">
                <a:blip r:embed="rId11"/>
                <a:stretch>
                  <a:fillRect l="-497" b="-1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38729" y="1995686"/>
                <a:ext cx="114326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𝐴𝐵</m:t>
                      </m:r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729" y="1995686"/>
                <a:ext cx="1143262" cy="323165"/>
              </a:xfrm>
              <a:prstGeom prst="rect">
                <a:avLst/>
              </a:prstGeom>
              <a:blipFill rotWithShape="1">
                <a:blip r:embed="rId12"/>
                <a:stretch>
                  <a:fillRect t="-3774" r="-3743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06" y="2724517"/>
            <a:ext cx="4741950" cy="1466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991467" y="27135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Расстояние между точками при осевой симметрии в пространстве сохраняется, значит, осевая симметрия в пространстве также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движением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уже не плоскости, 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97719" y="1247775"/>
            <a:ext cx="1289461" cy="3513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65626" y="1219250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36822" y="1562871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053853" y="3100221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4786" y="2405551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  <p:bldP spid="23" grpId="0"/>
      <p:bldP spid="31" grpId="0"/>
      <p:bldP spid="37" grpId="0"/>
      <p:bldP spid="44" grpId="0"/>
      <p:bldP spid="46" grpId="0"/>
      <p:bldP spid="48" grpId="0"/>
      <p:bldP spid="32" grpId="0" animBg="1"/>
      <p:bldP spid="22" grpId="0" animBg="1"/>
      <p:bldP spid="1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координаты точек, в которые переходят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при осевой симметрии относительно координатных осей.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855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симметрична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0" i="0" dirty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b="0" i="0" dirty="0">
                    <a:latin typeface="Times New Roman" pitchFamily="18" charset="0"/>
                    <a:cs typeface="Times New Roman" pitchFamily="18" charset="0"/>
                  </a:rPr>
                  <a:t>относительно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𝑂𝑥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 справедливы формулы: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−1, −2)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68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1, −4)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7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3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координаты точек, в которые переходят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при осевой симметрии относительно координатных осей.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855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симметрична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0" i="0" dirty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b="0" i="0" dirty="0">
                    <a:latin typeface="Times New Roman" pitchFamily="18" charset="0"/>
                    <a:cs typeface="Times New Roman" pitchFamily="18" charset="0"/>
                  </a:rPr>
                  <a:t>относительно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𝑂𝑦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 справедливы формулы: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−2)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68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(−3, −1, −4)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7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(−1, 0, 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координаты точек, в которые переходят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при осевой симметрии относительно координатных осей.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855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симметрична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0" i="0" dirty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b="0" i="0" dirty="0">
                    <a:latin typeface="Times New Roman" pitchFamily="18" charset="0"/>
                    <a:cs typeface="Times New Roman" pitchFamily="18" charset="0"/>
                  </a:rPr>
                  <a:t>относительно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𝑂𝑧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 справедливы формулы: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−1, 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68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(−3, 1, 4)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7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(−1, 0, −2)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2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82166"/>
              </p:ext>
            </p:extLst>
          </p:nvPr>
        </p:nvGraphicFramePr>
        <p:xfrm>
          <a:off x="-108520" y="-92546"/>
          <a:ext cx="936104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388">
                <a:tc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Осевая симметрия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204">
                <a:tc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-252536" y="821529"/>
            <a:ext cx="979308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9" y="1284288"/>
            <a:ext cx="3008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84288"/>
            <a:ext cx="3008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74" y="3284065"/>
            <a:ext cx="3008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8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68703" y="1114295"/>
            <a:ext cx="615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Осевая симметрия на плоскости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63464" y="1758930"/>
            <a:ext cx="655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Осевая симметрия в пространстве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588091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368319" y="2289815"/>
            <a:ext cx="681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Будет ли осевая симметрия движением пространства?</a:t>
            </a:r>
          </a:p>
        </p:txBody>
      </p:sp>
    </p:spTree>
    <p:extLst>
      <p:ext uri="{BB962C8B-B14F-4D97-AF65-F5344CB8AC3E}">
        <p14:creationId xmlns:p14="http://schemas.microsoft.com/office/powerpoint/2010/main" val="37057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0" y="123478"/>
            <a:ext cx="8084433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6073" y="176222"/>
                <a:ext cx="76328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Фигура называется </a:t>
                </a:r>
                <a:r>
                  <a:rPr lang="ru-RU" b="1" i="1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симметричной относительно прямой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если для каждой точки фигуры симметричная ей точка относительно прямой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также принадлежит этой фигуре. Прямая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называется </a:t>
                </a:r>
                <a:r>
                  <a:rPr lang="ru-RU" b="1" i="1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осью симметрии фигуры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Про такую фигуру говорят, что она обладает осевой симметрией.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73" y="176222"/>
                <a:ext cx="763284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719" t="-2538" r="-135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\\USER-PC-15\projects\Руслан\рисунки Png\14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2038"/>
            <a:ext cx="1956146" cy="11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245869" y="1859359"/>
            <a:ext cx="0" cy="1352516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0" b="95400" l="4409" r="95391">
                        <a14:backgroundMark x1="32265" y1="31000" x2="32265" y2="31000"/>
                        <a14:backgroundMark x1="68337" y1="24400" x2="68337" y2="24400"/>
                        <a14:backgroundMark x1="88577" y1="49800" x2="88577" y2="49800"/>
                        <a14:backgroundMark x1="90581" y1="69800" x2="90581" y2="69800"/>
                        <a14:backgroundMark x1="53106" y1="80000" x2="53106" y2="80000"/>
                        <a14:backgroundMark x1="51503" y1="76200" x2="51503" y2="76200"/>
                        <a14:backgroundMark x1="51503" y1="75600" x2="51503" y2="75600"/>
                        <a14:backgroundMark x1="90581" y1="66800" x2="90581" y2="66800"/>
                        <a14:backgroundMark x1="89780" y1="83200" x2="89780" y2="83200"/>
                        <a14:backgroundMark x1="84569" y1="78600" x2="84569" y2="78600"/>
                        <a14:backgroundMark x1="79359" y1="78200" x2="79359" y2="78200"/>
                        <a14:backgroundMark x1="76152" y1="77200" x2="76152" y2="77200"/>
                        <a14:backgroundMark x1="81363" y1="85400" x2="81363" y2="85400"/>
                        <a14:backgroundMark x1="90982" y1="87800" x2="90982" y2="87800"/>
                        <a14:backgroundMark x1="94389" y1="85400" x2="94389" y2="85400"/>
                        <a14:backgroundMark x1="72345" y1="90800" x2="72345" y2="90800"/>
                        <a14:backgroundMark x1="47495" y1="86000" x2="47495" y2="86000"/>
                        <a14:backgroundMark x1="47495" y1="86000" x2="47495" y2="86000"/>
                        <a14:backgroundMark x1="41283" y1="89000" x2="41283" y2="89000"/>
                        <a14:backgroundMark x1="32465" y1="89600" x2="32465" y2="89600"/>
                        <a14:backgroundMark x1="25651" y1="93200" x2="25651" y2="93200"/>
                        <a14:backgroundMark x1="21844" y1="84600" x2="21844" y2="84600"/>
                        <a14:backgroundMark x1="16834" y1="88000" x2="16834" y2="88000"/>
                        <a14:backgroundMark x1="11824" y1="83000" x2="11824" y2="83000"/>
                        <a14:backgroundMark x1="7014" y1="54800" x2="7014" y2="54800"/>
                        <a14:backgroundMark x1="18437" y1="22600" x2="18437" y2="22600"/>
                        <a14:backgroundMark x1="30060" y1="18000" x2="29459" y2="18000"/>
                        <a14:backgroundMark x1="22244" y1="11400" x2="22244" y2="11400"/>
                        <a14:backgroundMark x1="32265" y1="12400" x2="32265" y2="12400"/>
                        <a14:backgroundMark x1="36473" y1="12200" x2="36473" y2="12200"/>
                        <a14:backgroundMark x1="13427" y1="10800" x2="13427" y2="10800"/>
                        <a14:backgroundMark x1="73347" y1="11200" x2="73347" y2="11200"/>
                        <a14:backgroundMark x1="66333" y1="8800" x2="66333" y2="8800"/>
                        <a14:backgroundMark x1="83367" y1="12800" x2="83367" y2="12800"/>
                        <a14:backgroundMark x1="94589" y1="25800" x2="94589" y2="25800"/>
                        <a14:backgroundMark x1="85972" y1="13400" x2="85972" y2="1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" t="4640" r="4548" b="4841"/>
          <a:stretch/>
        </p:blipFill>
        <p:spPr bwMode="auto">
          <a:xfrm>
            <a:off x="4018947" y="1905822"/>
            <a:ext cx="1067097" cy="106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537863" y="1848958"/>
            <a:ext cx="0" cy="122956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\\USER-PC-15\projects\Руслан\рисунки Png\143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64" y="1662474"/>
            <a:ext cx="2304256" cy="16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6876256" y="1638036"/>
            <a:ext cx="0" cy="180020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9734" y="3654260"/>
            <a:ext cx="2160240" cy="8640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588386" y="3503548"/>
            <a:ext cx="0" cy="122956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2053" y="4087969"/>
            <a:ext cx="2391117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>
            <a:off x="3051571" y="3438236"/>
            <a:ext cx="1368152" cy="1296144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735647" y="3198641"/>
            <a:ext cx="0" cy="1636545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Ромб 15"/>
          <p:cNvSpPr/>
          <p:nvPr/>
        </p:nvSpPr>
        <p:spPr>
          <a:xfrm>
            <a:off x="5114051" y="3438236"/>
            <a:ext cx="813232" cy="1266473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522135" y="3360924"/>
            <a:ext cx="0" cy="1352516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78461" y="4068579"/>
            <a:ext cx="1349723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020272" y="3405040"/>
            <a:ext cx="1296144" cy="129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7666869" y="3198641"/>
            <a:ext cx="0" cy="1636545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49669" y="4061087"/>
            <a:ext cx="1976130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13682" y="1237363"/>
                <a:ext cx="496855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называются </a:t>
                </a:r>
                <a:r>
                  <a:rPr lang="ru-RU" sz="20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симметричными относительно прямой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если прямая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проходит через середину отрезка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перпендикулярна к этому отрезку.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называется </a:t>
                </a:r>
                <a:r>
                  <a:rPr lang="ru-RU" sz="20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осью симметрии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Каждая точка прямой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считается симметричной самой себе.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682" y="1237363"/>
                <a:ext cx="4968552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227" t="-1064" r="-2209" b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rot="4200000" flipV="1">
            <a:off x="671370" y="1764242"/>
            <a:ext cx="2640486" cy="1801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rot="4200000">
            <a:off x="657702" y="1694401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4200000">
            <a:off x="3253498" y="3552997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4200000">
            <a:off x="1300856" y="2157485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4200000">
            <a:off x="2555776" y="3046086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4719" y="1720640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9" y="1720640"/>
                <a:ext cx="38568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92913" y="3600955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913" y="3600955"/>
                <a:ext cx="48545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197307" y="238216"/>
            <a:ext cx="673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Симметрия относительно прямой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20400000" flipV="1">
            <a:off x="652850" y="1758422"/>
            <a:ext cx="2640486" cy="180130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75066" y="1109823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6" y="1109823"/>
                <a:ext cx="37144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лилиния 2"/>
          <p:cNvSpPr/>
          <p:nvPr/>
        </p:nvSpPr>
        <p:spPr>
          <a:xfrm>
            <a:off x="2057400" y="2538413"/>
            <a:ext cx="128588" cy="200025"/>
          </a:xfrm>
          <a:custGeom>
            <a:avLst/>
            <a:gdLst>
              <a:gd name="connsiteX0" fmla="*/ 0 w 128588"/>
              <a:gd name="connsiteY0" fmla="*/ 0 h 200025"/>
              <a:gd name="connsiteX1" fmla="*/ 128588 w 128588"/>
              <a:gd name="connsiteY1" fmla="*/ 85725 h 200025"/>
              <a:gd name="connsiteX2" fmla="*/ 47625 w 128588"/>
              <a:gd name="connsiteY2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88" h="200025">
                <a:moveTo>
                  <a:pt x="0" y="0"/>
                </a:moveTo>
                <a:lnTo>
                  <a:pt x="128588" y="85725"/>
                </a:lnTo>
                <a:lnTo>
                  <a:pt x="47625" y="200025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/>
      <p:bldP spid="24" grpId="0"/>
      <p:bldP spid="26" grpId="0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457475" y="724694"/>
            <a:ext cx="0" cy="36724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954306" y="2823590"/>
            <a:ext cx="2158405" cy="9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072305" y="238995"/>
            <a:ext cx="0" cy="44436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099885" y="2859869"/>
            <a:ext cx="1792" cy="665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972496" y="2848735"/>
            <a:ext cx="0" cy="679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062446" y="280158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33315" y="279311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133383" y="1836909"/>
            <a:ext cx="401292" cy="1731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68919" y="3579862"/>
            <a:ext cx="1370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363168" y="1846850"/>
            <a:ext cx="2183260" cy="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071680" y="3997458"/>
            <a:ext cx="0" cy="446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097383" y="3551555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98243" y="181085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33299" y="397303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936179" y="351319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371304" y="1850626"/>
            <a:ext cx="401292" cy="1731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121344" y="692173"/>
            <a:ext cx="39223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737395" y="354491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960974" y="1161355"/>
            <a:ext cx="2200339" cy="1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557464" y="1183228"/>
            <a:ext cx="1584176" cy="1076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033839" y="440869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8035571" y="66041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611843" y="658893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102013" y="113641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492163" y="65661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075131" y="659517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335751" y="181901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975674" y="1153064"/>
            <a:ext cx="1623520" cy="1115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4939674" y="112131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83948" y="1495207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48" y="1495207"/>
                <a:ext cx="44037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80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5125" y="356219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25" y="3562196"/>
                <a:ext cx="41152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54942" y="355144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942" y="355144"/>
                <a:ext cx="44037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80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07099" y="351853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99" y="351853"/>
                <a:ext cx="41152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9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22710" y="81633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710" y="816339"/>
                <a:ext cx="44037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80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539460" y="1984968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460" y="1984968"/>
                <a:ext cx="41152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94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11843" y="251796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43" y="2517969"/>
                <a:ext cx="44037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80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06831" y="3400532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31" y="3400532"/>
                <a:ext cx="41152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94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77668" y="3806990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68" y="3806990"/>
                <a:ext cx="44037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80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95508" y="4260028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08" y="4260028"/>
                <a:ext cx="41152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9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399218" y="1516734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218" y="1516734"/>
                <a:ext cx="52322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529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065191" y="3563534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91" y="3563534"/>
                <a:ext cx="48872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287701" y="354922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701" y="354922"/>
                <a:ext cx="52322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946325" y="358542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325" y="358542"/>
                <a:ext cx="488724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046184" y="819272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184" y="819272"/>
                <a:ext cx="52322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395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158493" y="1991674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493" y="1991674"/>
                <a:ext cx="488724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175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093162" y="2551304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62" y="2551304"/>
                <a:ext cx="52322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1529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85918" y="3413977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918" y="3413977"/>
                <a:ext cx="488724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1604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51565" y="3812174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65" y="3812174"/>
                <a:ext cx="523220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1395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042861" y="4248820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61" y="4248820"/>
                <a:ext cx="488724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197" r="-175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>
            <a:off x="5547411" y="2257517"/>
            <a:ext cx="1026475" cy="1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548660" y="2221517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513410" y="222433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4957440" y="3554179"/>
            <a:ext cx="2158405" cy="9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063885" y="3525291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7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8" grpId="0" animBg="1"/>
      <p:bldP spid="20" grpId="0" animBg="1"/>
      <p:bldP spid="21" grpId="0" animBg="1"/>
      <p:bldP spid="14" grpId="0" animBg="1"/>
      <p:bldP spid="26" grpId="0" animBg="1"/>
      <p:bldP spid="27" grpId="0" animBg="1"/>
      <p:bldP spid="28" grpId="0" animBg="1"/>
      <p:bldP spid="25" grpId="0" animBg="1"/>
      <p:bldP spid="41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19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198792" y="3299450"/>
            <a:ext cx="144016" cy="14401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98792" y="1171273"/>
            <a:ext cx="144016" cy="14401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97620" y="0"/>
            <a:ext cx="53549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483518"/>
            <a:ext cx="0" cy="38337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89077" y="1161355"/>
            <a:ext cx="2200339" cy="1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547664" y="1183230"/>
            <a:ext cx="1722079" cy="2263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30116" y="113641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03777" y="1153064"/>
            <a:ext cx="1740031" cy="2293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067777" y="112131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240" y="81633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40" y="816339"/>
                <a:ext cx="44037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944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80763" y="3357634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63" y="3357634"/>
                <a:ext cx="41152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9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83714" y="819272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714" y="819272"/>
                <a:ext cx="52322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75395" y="3363838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95" y="3363838"/>
                <a:ext cx="48872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1556674" y="3444819"/>
            <a:ext cx="1287134" cy="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807808" y="340405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515911" y="3399293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3408" y="298852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08" y="298852"/>
                <a:ext cx="37144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967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75714" y="436131"/>
                <a:ext cx="10330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14" y="436131"/>
                <a:ext cx="103304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3158" r="-1765" b="-1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06156" y="2396085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156" y="2396085"/>
                <a:ext cx="39869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92686" y="846763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86" y="846763"/>
                <a:ext cx="40645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94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00104" y="338185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04" y="3381857"/>
                <a:ext cx="39087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1664119" y="1106038"/>
            <a:ext cx="0" cy="12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71800" y="1097682"/>
            <a:ext cx="0" cy="12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907704" y="3384894"/>
            <a:ext cx="0" cy="122757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483768" y="3386593"/>
            <a:ext cx="0" cy="122757"/>
          </a:xfrm>
          <a:prstGeom prst="line">
            <a:avLst/>
          </a:prstGeom>
          <a:ln w="476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78270" y="978439"/>
                <a:ext cx="12246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𝑀𝐾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𝐾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𝐸𝑁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270" y="978439"/>
                <a:ext cx="1224631" cy="584775"/>
              </a:xfrm>
              <a:prstGeom prst="rect">
                <a:avLst/>
              </a:prstGeom>
              <a:blipFill rotWithShape="1">
                <a:blip r:embed="rId12"/>
                <a:stretch>
                  <a:fillRect t="-3158" r="-1500" b="-1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авая фигурная скобка 40"/>
          <p:cNvSpPr/>
          <p:nvPr/>
        </p:nvSpPr>
        <p:spPr>
          <a:xfrm>
            <a:off x="5197187" y="537029"/>
            <a:ext cx="94893" cy="985539"/>
          </a:xfrm>
          <a:prstGeom prst="rightBrace">
            <a:avLst>
              <a:gd name="adj1" fmla="val 51272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67959" y="836872"/>
                <a:ext cx="38784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⇒∆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𝑀𝑂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и </m:t>
                    </m:r>
                    <m:r>
                      <a:rPr lang="ru-RU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равнобедренные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59" y="836872"/>
                <a:ext cx="3878486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>
            <a:off x="2675553" y="1779662"/>
            <a:ext cx="156487" cy="144016"/>
          </a:xfrm>
          <a:prstGeom prst="line">
            <a:avLst/>
          </a:prstGeom>
          <a:ln w="85725" cmpd="dbl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1610779" y="1855862"/>
            <a:ext cx="171577" cy="144016"/>
          </a:xfrm>
          <a:prstGeom prst="line">
            <a:avLst/>
          </a:prstGeom>
          <a:ln w="85725" cmpd="dbl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06156" y="2931790"/>
            <a:ext cx="156487" cy="144016"/>
          </a:xfrm>
          <a:prstGeom prst="line">
            <a:avLst/>
          </a:prstGeom>
          <a:ln w="85725" cmpd="tri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414767" y="2911217"/>
            <a:ext cx="184960" cy="160774"/>
          </a:xfrm>
          <a:prstGeom prst="line">
            <a:avLst/>
          </a:prstGeom>
          <a:ln w="85725" cmpd="tri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40517" y="1667436"/>
                <a:ext cx="1873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𝑀𝑂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17" y="1667436"/>
                <a:ext cx="1873526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389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35720" y="2039330"/>
                <a:ext cx="2210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20" y="2039330"/>
                <a:ext cx="2210541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331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942033" y="2040941"/>
                <a:ext cx="1438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𝑀𝑂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033" y="2040941"/>
                <a:ext cx="1438279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466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Правая фигурная скобка 65"/>
          <p:cNvSpPr/>
          <p:nvPr/>
        </p:nvSpPr>
        <p:spPr>
          <a:xfrm>
            <a:off x="7300018" y="1764422"/>
            <a:ext cx="54006" cy="568781"/>
          </a:xfrm>
          <a:prstGeom prst="rightBrace">
            <a:avLst>
              <a:gd name="adj1" fmla="val 6829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94650" y="1869904"/>
                <a:ext cx="1711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𝑀𝑁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650" y="1869904"/>
                <a:ext cx="1711366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428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1605"/>
            <a:ext cx="4666358" cy="1092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4259139" y="30670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Осевая симметрия сохраняет расстояние между точками, то есть осевая симметрия – пример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движения плоскости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22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20" grpId="0" animBg="1"/>
      <p:bldP spid="21" grpId="0" animBg="1"/>
      <p:bldP spid="26" grpId="0"/>
      <p:bldP spid="29" grpId="0"/>
      <p:bldP spid="30" grpId="0"/>
      <p:bldP spid="31" grpId="0"/>
      <p:bldP spid="32" grpId="0"/>
      <p:bldP spid="38" grpId="0"/>
      <p:bldP spid="41" grpId="0" animBg="1"/>
      <p:bldP spid="42" grpId="0"/>
      <p:bldP spid="63" grpId="0"/>
      <p:bldP spid="64" grpId="0"/>
      <p:bldP spid="65" grpId="0"/>
      <p:bldP spid="66" grpId="0" animBg="1"/>
      <p:bldP spid="67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50402"/>
            <a:ext cx="8424936" cy="98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532" y="267494"/>
                <a:ext cx="84249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 пространстве </a:t>
                </a:r>
                <a:r>
                  <a:rPr lang="ru-RU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осевой симметрией с осью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мы назовем такое отображение пространства на себя, при котором любая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переходит в симметричную ей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относительно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267494"/>
                <a:ext cx="8424936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51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2379812" y="2059702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V="1">
            <a:off x="3297217" y="2972345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204760" y="3890263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46328" y="3671036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28" y="3671036"/>
                <a:ext cx="39869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860" y="450123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60" y="4501232"/>
                <a:ext cx="36798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2245" y="383203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45" y="3832038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61548" y="1930544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48" y="1930544"/>
                <a:ext cx="35375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24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5576" y="3105303"/>
                <a:ext cx="1186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303"/>
                <a:ext cx="118628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56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12058" y="1546412"/>
                <a:ext cx="1545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058" y="1546412"/>
                <a:ext cx="154535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43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олилиния 46"/>
          <p:cNvSpPr/>
          <p:nvPr/>
        </p:nvSpPr>
        <p:spPr>
          <a:xfrm>
            <a:off x="2225675" y="2317750"/>
            <a:ext cx="149225" cy="269875"/>
          </a:xfrm>
          <a:custGeom>
            <a:avLst/>
            <a:gdLst>
              <a:gd name="connsiteX0" fmla="*/ 149225 w 149225"/>
              <a:gd name="connsiteY0" fmla="*/ 0 h 269875"/>
              <a:gd name="connsiteX1" fmla="*/ 0 w 149225"/>
              <a:gd name="connsiteY1" fmla="*/ 85725 h 269875"/>
              <a:gd name="connsiteX2" fmla="*/ 6350 w 149225"/>
              <a:gd name="connsiteY2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225" h="269875">
                <a:moveTo>
                  <a:pt x="149225" y="0"/>
                </a:moveTo>
                <a:lnTo>
                  <a:pt x="0" y="85725"/>
                </a:lnTo>
                <a:lnTo>
                  <a:pt x="6350" y="26987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6954" y="1803794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1803794"/>
                <a:ext cx="866904" cy="593689"/>
              </a:xfrm>
              <a:prstGeom prst="rect">
                <a:avLst/>
              </a:prstGeom>
              <a:blipFill rotWithShape="1">
                <a:blip r:embed="rId11"/>
                <a:stretch>
                  <a:fillRect r="-9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3010" y="2484649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10" y="2484649"/>
                <a:ext cx="866904" cy="593689"/>
              </a:xfrm>
              <a:prstGeom prst="rect">
                <a:avLst/>
              </a:prstGeom>
              <a:blipFill rotWithShape="1">
                <a:blip r:embed="rId12"/>
                <a:stretch>
                  <a:fillRect r="-8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95918" y="3204729"/>
                <a:ext cx="863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18" y="3204729"/>
                <a:ext cx="863698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922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4544" y="1929104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4" y="1929104"/>
                <a:ext cx="60305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31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24544" y="261136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4" y="2611360"/>
                <a:ext cx="60305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31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94573" y="1924518"/>
                <a:ext cx="1330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573" y="1924518"/>
                <a:ext cx="1330172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596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98213" y="2607720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13" y="2607720"/>
                <a:ext cx="1335237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502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44420" y="2611360"/>
                <a:ext cx="119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(0, 0, 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420" y="2611360"/>
                <a:ext cx="1190582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56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41028" y="2611606"/>
                <a:ext cx="1498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(0, 0, 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028" y="2611606"/>
                <a:ext cx="1498615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487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2380084" y="1430970"/>
            <a:ext cx="0" cy="24561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11426" y="1362318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26" y="1362318"/>
                <a:ext cx="371448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1478132" y="1922150"/>
            <a:ext cx="1733336" cy="1179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175468" y="1888194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461034" y="3052938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883280" y="2736608"/>
            <a:ext cx="117165" cy="8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2753475" y="2139702"/>
            <a:ext cx="117165" cy="8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2346520" y="2779878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  <p:bldP spid="18" grpId="0"/>
      <p:bldP spid="19" grpId="0"/>
      <p:bldP spid="21" grpId="0"/>
      <p:bldP spid="21" grpId="1"/>
      <p:bldP spid="25" grpId="0"/>
      <p:bldP spid="25" grpId="1"/>
      <p:bldP spid="47" grpId="0" animBg="1"/>
      <p:bldP spid="47" grpId="1" animBg="1"/>
      <p:bldP spid="29" grpId="0"/>
      <p:bldP spid="32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16" grpId="0"/>
      <p:bldP spid="20" grpId="0" animBg="1"/>
      <p:bldP spid="20" grpId="1" animBg="1"/>
      <p:bldP spid="24" grpId="0" animBg="1"/>
      <p:bldP spid="24" grpId="1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 стрелкой 8"/>
          <p:cNvCxnSpPr/>
          <p:nvPr/>
        </p:nvCxnSpPr>
        <p:spPr>
          <a:xfrm flipV="1">
            <a:off x="2379812" y="252636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V="1">
            <a:off x="3297217" y="1165279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204760" y="2083197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5727" y="1803808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27" y="1803808"/>
                <a:ext cx="39869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0657" y="248164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57" y="2481641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2245" y="202497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45" y="2024972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28723" y="110223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23" y="110223"/>
                <a:ext cx="35375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6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38530" y="3820378"/>
                <a:ext cx="1545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30" y="3820378"/>
                <a:ext cx="154535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434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олилиния 46"/>
          <p:cNvSpPr/>
          <p:nvPr/>
        </p:nvSpPr>
        <p:spPr>
          <a:xfrm>
            <a:off x="1349630" y="2481014"/>
            <a:ext cx="149225" cy="269875"/>
          </a:xfrm>
          <a:custGeom>
            <a:avLst/>
            <a:gdLst>
              <a:gd name="connsiteX0" fmla="*/ 149225 w 149225"/>
              <a:gd name="connsiteY0" fmla="*/ 0 h 269875"/>
              <a:gd name="connsiteX1" fmla="*/ 0 w 149225"/>
              <a:gd name="connsiteY1" fmla="*/ 85725 h 269875"/>
              <a:gd name="connsiteX2" fmla="*/ 6350 w 149225"/>
              <a:gd name="connsiteY2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225" h="269875">
                <a:moveTo>
                  <a:pt x="149225" y="0"/>
                </a:moveTo>
                <a:lnTo>
                  <a:pt x="0" y="85725"/>
                </a:lnTo>
                <a:lnTo>
                  <a:pt x="6350" y="26987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6954" y="667732"/>
                <a:ext cx="892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667732"/>
                <a:ext cx="89255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89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3010" y="1152029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10" y="1152029"/>
                <a:ext cx="866904" cy="593689"/>
              </a:xfrm>
              <a:prstGeom prst="rect">
                <a:avLst/>
              </a:prstGeom>
              <a:blipFill rotWithShape="1">
                <a:blip r:embed="rId9"/>
                <a:stretch>
                  <a:fillRect r="-8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24544" y="127874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4" y="1278740"/>
                <a:ext cx="60305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31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98213" y="1275100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13" y="1275100"/>
                <a:ext cx="133523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50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V="1">
            <a:off x="1043608" y="2080021"/>
            <a:ext cx="1336476" cy="90929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8057" y="2677713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7" y="2677713"/>
                <a:ext cx="371448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1497034" y="1317872"/>
            <a:ext cx="0" cy="2687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456505" y="3969044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461034" y="1245872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399319" y="3143727"/>
            <a:ext cx="1954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1412015" y="1814553"/>
            <a:ext cx="1993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3361" y="871082"/>
                <a:ext cx="1186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61" y="871082"/>
                <a:ext cx="1186287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618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72996" y="308639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Если ось симметрии проходит через ось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𝑂𝑥</m:t>
                    </m:r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96" y="308639"/>
                <a:ext cx="4680520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172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16650" y="1802235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50" y="1802235"/>
                <a:ext cx="866904" cy="593689"/>
              </a:xfrm>
              <a:prstGeom prst="rect">
                <a:avLst/>
              </a:prstGeom>
              <a:blipFill rotWithShape="1">
                <a:blip r:embed="rId18"/>
                <a:stretch>
                  <a:fillRect r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8184" y="192894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928946"/>
                <a:ext cx="60305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121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84761" y="1925306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61" y="1925306"/>
                <a:ext cx="133523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41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5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 animBg="1"/>
      <p:bldP spid="29" grpId="0"/>
      <p:bldP spid="32" grpId="0"/>
      <p:bldP spid="35" grpId="0"/>
      <p:bldP spid="38" grpId="0"/>
      <p:bldP spid="16" grpId="0"/>
      <p:bldP spid="20" grpId="0" animBg="1"/>
      <p:bldP spid="24" grpId="0" animBg="1"/>
      <p:bldP spid="45" grpId="0"/>
      <p:bldP spid="46" grpId="0"/>
      <p:bldP spid="31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 стрелкой 8"/>
          <p:cNvCxnSpPr/>
          <p:nvPr/>
        </p:nvCxnSpPr>
        <p:spPr>
          <a:xfrm flipV="1">
            <a:off x="2379812" y="252636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V="1">
            <a:off x="3297217" y="1165279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204760" y="2083197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5727" y="1803808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27" y="1803808"/>
                <a:ext cx="39869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0657" y="248164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57" y="2481641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2245" y="202497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45" y="2024972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28723" y="110223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23" y="110223"/>
                <a:ext cx="35375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6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10596" y="3411549"/>
                <a:ext cx="1545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596" y="3411549"/>
                <a:ext cx="154535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43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6954" y="667732"/>
                <a:ext cx="892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667732"/>
                <a:ext cx="89255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89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3010" y="1152029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10" y="1152029"/>
                <a:ext cx="866904" cy="593689"/>
              </a:xfrm>
              <a:prstGeom prst="rect">
                <a:avLst/>
              </a:prstGeom>
              <a:blipFill rotWithShape="1">
                <a:blip r:embed="rId9"/>
                <a:stretch>
                  <a:fillRect r="-8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олилиния 5"/>
          <p:cNvSpPr/>
          <p:nvPr/>
        </p:nvSpPr>
        <p:spPr>
          <a:xfrm>
            <a:off x="3204673" y="1922804"/>
            <a:ext cx="145278" cy="179461"/>
          </a:xfrm>
          <a:custGeom>
            <a:avLst/>
            <a:gdLst>
              <a:gd name="connsiteX0" fmla="*/ 0 w 145278"/>
              <a:gd name="connsiteY0" fmla="*/ 0 h 179461"/>
              <a:gd name="connsiteX1" fmla="*/ 145278 w 145278"/>
              <a:gd name="connsiteY1" fmla="*/ 0 h 179461"/>
              <a:gd name="connsiteX2" fmla="*/ 145278 w 145278"/>
              <a:gd name="connsiteY2" fmla="*/ 179461 h 17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78" h="179461">
                <a:moveTo>
                  <a:pt x="0" y="0"/>
                </a:moveTo>
                <a:lnTo>
                  <a:pt x="145278" y="0"/>
                </a:lnTo>
                <a:lnTo>
                  <a:pt x="145278" y="179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24544" y="127874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4" y="1278740"/>
                <a:ext cx="60305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31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98213" y="1275100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13" y="1275100"/>
                <a:ext cx="133523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50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H="1">
            <a:off x="2380084" y="2080021"/>
            <a:ext cx="1975892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84506" y="1721228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506" y="1721228"/>
                <a:ext cx="371448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3203848" y="706483"/>
            <a:ext cx="0" cy="2687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167848" y="3357655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67848" y="669425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3113672" y="2651178"/>
            <a:ext cx="1954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3097868" y="1409054"/>
            <a:ext cx="1993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15958" y="282412"/>
                <a:ext cx="1186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58" y="282412"/>
                <a:ext cx="118628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618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72996" y="308639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Если ось симметрии проходит через ось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𝑂𝑥</m:t>
                    </m:r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96" y="308639"/>
                <a:ext cx="4680520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172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16650" y="1802235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50" y="1802235"/>
                <a:ext cx="866904" cy="593689"/>
              </a:xfrm>
              <a:prstGeom prst="rect">
                <a:avLst/>
              </a:prstGeom>
              <a:blipFill rotWithShape="1">
                <a:blip r:embed="rId18"/>
                <a:stretch>
                  <a:fillRect r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8184" y="192894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928946"/>
                <a:ext cx="60305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121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84761" y="1925306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61" y="1925306"/>
                <a:ext cx="133523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41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71120" y="2653932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Если ось симметрии проходит через ось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𝑂𝑦</m:t>
                    </m:r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20" y="2653932"/>
                <a:ext cx="4680520" cy="369332"/>
              </a:xfrm>
              <a:prstGeom prst="rect">
                <a:avLst/>
              </a:prstGeom>
              <a:blipFill rotWithShape="1">
                <a:blip r:embed="rId21"/>
                <a:stretch>
                  <a:fillRect l="-1173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2048" y="2951256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48" y="2951256"/>
                <a:ext cx="866904" cy="593689"/>
              </a:xfrm>
              <a:prstGeom prst="rect">
                <a:avLst/>
              </a:prstGeom>
              <a:blipFill rotWithShape="1">
                <a:blip r:embed="rId22"/>
                <a:stretch>
                  <a:fillRect r="-9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08104" y="3563743"/>
                <a:ext cx="897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63743"/>
                <a:ext cx="897618" cy="369332"/>
              </a:xfrm>
              <a:prstGeom prst="rect">
                <a:avLst/>
              </a:prstGeom>
              <a:blipFill rotWithShape="1">
                <a:blip r:embed="rId23"/>
                <a:stretch>
                  <a:fillRect t="-8333" r="-816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28184" y="308182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081820"/>
                <a:ext cx="603050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333" r="-1212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01853" y="3078180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53" y="3078180"/>
                <a:ext cx="1335237" cy="369332"/>
              </a:xfrm>
              <a:prstGeom prst="rect">
                <a:avLst/>
              </a:prstGeom>
              <a:blipFill rotWithShape="1">
                <a:blip r:embed="rId25"/>
                <a:stretch>
                  <a:fillRect t="-8197" r="-59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11744" y="4051575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744" y="4051575"/>
                <a:ext cx="866904" cy="593689"/>
              </a:xfrm>
              <a:prstGeom prst="rect">
                <a:avLst/>
              </a:prstGeom>
              <a:blipFill rotWithShape="1">
                <a:blip r:embed="rId26"/>
                <a:stretch>
                  <a:fillRect r="-7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23278" y="417828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78" y="4178286"/>
                <a:ext cx="603050" cy="369332"/>
              </a:xfrm>
              <a:prstGeom prst="rect">
                <a:avLst/>
              </a:prstGeom>
              <a:blipFill rotWithShape="1">
                <a:blip r:embed="rId27"/>
                <a:stretch>
                  <a:fillRect t="-8197" r="-121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9855" y="4174646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55" y="4174646"/>
                <a:ext cx="1335237" cy="369332"/>
              </a:xfrm>
              <a:prstGeom prst="rect">
                <a:avLst/>
              </a:prstGeom>
              <a:blipFill rotWithShape="1">
                <a:blip r:embed="rId28"/>
                <a:stretch>
                  <a:fillRect t="-8333" r="-41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1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animBg="1"/>
      <p:bldP spid="16" grpId="0"/>
      <p:bldP spid="20" grpId="0" animBg="1"/>
      <p:bldP spid="24" grpId="0" animBg="1"/>
      <p:bldP spid="45" grpId="0"/>
      <p:bldP spid="33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922</Words>
  <Application>Microsoft Office PowerPoint</Application>
  <PresentationFormat>Экран (16:9)</PresentationFormat>
  <Paragraphs>141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205</cp:revision>
  <dcterms:created xsi:type="dcterms:W3CDTF">2015-03-30T10:23:33Z</dcterms:created>
  <dcterms:modified xsi:type="dcterms:W3CDTF">2019-11-11T10:43:18Z</dcterms:modified>
</cp:coreProperties>
</file>